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sldIdLst>
    <p:sldId id="256" r:id="rId5"/>
    <p:sldId id="257" r:id="rId6"/>
    <p:sldId id="290" r:id="rId7"/>
    <p:sldId id="296" r:id="rId8"/>
    <p:sldId id="323" r:id="rId9"/>
    <p:sldId id="297" r:id="rId10"/>
    <p:sldId id="298" r:id="rId11"/>
    <p:sldId id="299" r:id="rId12"/>
    <p:sldId id="304" r:id="rId13"/>
    <p:sldId id="300" r:id="rId14"/>
    <p:sldId id="301" r:id="rId15"/>
    <p:sldId id="302" r:id="rId16"/>
    <p:sldId id="303" r:id="rId17"/>
    <p:sldId id="497" r:id="rId18"/>
    <p:sldId id="499" r:id="rId19"/>
    <p:sldId id="500" r:id="rId20"/>
    <p:sldId id="306" r:id="rId21"/>
    <p:sldId id="307" r:id="rId22"/>
    <p:sldId id="498" r:id="rId23"/>
    <p:sldId id="308" r:id="rId24"/>
    <p:sldId id="309" r:id="rId25"/>
    <p:sldId id="310" r:id="rId26"/>
    <p:sldId id="311" r:id="rId27"/>
    <p:sldId id="312" r:id="rId28"/>
    <p:sldId id="313" r:id="rId29"/>
    <p:sldId id="314" r:id="rId30"/>
    <p:sldId id="315" r:id="rId31"/>
    <p:sldId id="316" r:id="rId32"/>
    <p:sldId id="317" r:id="rId33"/>
    <p:sldId id="318" r:id="rId34"/>
    <p:sldId id="319" r:id="rId35"/>
    <p:sldId id="321" r:id="rId36"/>
    <p:sldId id="322" r:id="rId37"/>
    <p:sldId id="287" r:id="rId38"/>
    <p:sldId id="288"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8B780E-1DA5-2713-E457-190E8F0EC963}" name="Crystal Crowell" initials="CC" userId="S::crystal.crowell@apdcares.org::8c0cb743-3e6f-420e-bcae-1c0a893de941" providerId="AD"/>
  <p188:author id="{884A42A3-8C65-AA16-CF29-8FFF2A6F8A0F}" name="Terri Lynn Favero" initials="TLF" userId="S::terrilynn.favero@apdcares.org::f80b2831-a360-49b6-b204-473daec3acdf" providerId="AD"/>
  <p188:author id="{FD2292A3-EB84-E48D-38F3-EC95202DA5DF}" name="Liesl Ramos" initials="LR" userId="S::Liesl.Ramos@apdcares.org::8eecbabf-146e-4b47-b521-f82f7f16a2e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amie Gillhespy" initials="JG" lastIdx="2" clrIdx="0">
    <p:extLst>
      <p:ext uri="{19B8F6BF-5375-455C-9EA6-DF929625EA0E}">
        <p15:presenceInfo xmlns:p15="http://schemas.microsoft.com/office/powerpoint/2012/main" userId="S::jamie.gillhespy@apdcares.org::bf966d8a-c713-49a9-afe2-6f2029edf6c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1761" autoAdjust="0"/>
  </p:normalViewPr>
  <p:slideViewPr>
    <p:cSldViewPr>
      <p:cViewPr varScale="1">
        <p:scale>
          <a:sx n="95" d="100"/>
          <a:sy n="95" d="100"/>
        </p:scale>
        <p:origin x="432" y="7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68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F26DE4-7CCA-4C5E-960B-7AE94CBDC813}" type="doc">
      <dgm:prSet loTypeId="urn:microsoft.com/office/officeart/2005/8/layout/venn1" loCatId="relationship" qsTypeId="urn:microsoft.com/office/officeart/2005/8/quickstyle/simple1" qsCatId="simple" csTypeId="urn:microsoft.com/office/officeart/2005/8/colors/colorful1" csCatId="colorful" phldr="1"/>
      <dgm:spPr/>
    </dgm:pt>
    <dgm:pt modelId="{B38C8F2B-F816-4C4E-9507-A6CA03359B82}">
      <dgm:prSet phldrT="[Text]" custT="1"/>
      <dgm:spPr>
        <a:ln>
          <a:noFill/>
        </a:ln>
      </dgm:spPr>
      <dgm:t>
        <a:bodyPr/>
        <a:lstStyle/>
        <a:p>
          <a:pPr>
            <a:lnSpc>
              <a:spcPct val="100000"/>
            </a:lnSpc>
          </a:pPr>
          <a:r>
            <a:rPr lang="en-US" sz="2200" b="1" dirty="0">
              <a:latin typeface="Arial" panose="020B0604020202020204" pitchFamily="34" charset="0"/>
              <a:cs typeface="Arial" panose="020B0604020202020204" pitchFamily="34" charset="0"/>
            </a:rPr>
            <a:t>INTELLECTUAL DISABILITY</a:t>
          </a:r>
        </a:p>
      </dgm:t>
    </dgm:pt>
    <dgm:pt modelId="{2D8E6A35-F648-43C0-B801-AEC4FF71FBFC}" type="parTrans" cxnId="{6C92FBED-72D3-4621-A7AD-29B64C1E47E1}">
      <dgm:prSet/>
      <dgm:spPr/>
      <dgm:t>
        <a:bodyPr/>
        <a:lstStyle/>
        <a:p>
          <a:endParaRPr lang="en-US"/>
        </a:p>
      </dgm:t>
    </dgm:pt>
    <dgm:pt modelId="{A65E2C59-A89C-4191-BEB7-5CE30F461FF9}" type="sibTrans" cxnId="{6C92FBED-72D3-4621-A7AD-29B64C1E47E1}">
      <dgm:prSet/>
      <dgm:spPr/>
      <dgm:t>
        <a:bodyPr/>
        <a:lstStyle/>
        <a:p>
          <a:endParaRPr lang="en-US"/>
        </a:p>
      </dgm:t>
    </dgm:pt>
    <dgm:pt modelId="{C76B47C6-C56D-4537-9183-7469545ED1EF}">
      <dgm:prSet phldrT="[Text]" custT="1"/>
      <dgm:spPr>
        <a:ln>
          <a:noFill/>
        </a:ln>
      </dgm:spPr>
      <dgm:t>
        <a:bodyPr/>
        <a:lstStyle/>
        <a:p>
          <a:pPr algn="ctr">
            <a:lnSpc>
              <a:spcPct val="100000"/>
            </a:lnSpc>
          </a:pPr>
          <a:r>
            <a:rPr lang="en-US" sz="2200" b="1" dirty="0">
              <a:latin typeface="Arial" panose="020B0604020202020204" pitchFamily="34" charset="0"/>
              <a:cs typeface="Arial" panose="020B0604020202020204" pitchFamily="34" charset="0"/>
            </a:rPr>
            <a:t>LEARNING   DISABILITY</a:t>
          </a:r>
        </a:p>
      </dgm:t>
    </dgm:pt>
    <dgm:pt modelId="{36481D19-B48B-49C0-BA67-5D6C7B3AB33D}" type="parTrans" cxnId="{0D1B09C3-37B4-4332-9B6D-2A2BA6E15EDA}">
      <dgm:prSet/>
      <dgm:spPr/>
      <dgm:t>
        <a:bodyPr/>
        <a:lstStyle/>
        <a:p>
          <a:endParaRPr lang="en-US"/>
        </a:p>
      </dgm:t>
    </dgm:pt>
    <dgm:pt modelId="{A817590D-893F-490A-B01E-C939C45EC110}" type="sibTrans" cxnId="{0D1B09C3-37B4-4332-9B6D-2A2BA6E15EDA}">
      <dgm:prSet/>
      <dgm:spPr/>
      <dgm:t>
        <a:bodyPr/>
        <a:lstStyle/>
        <a:p>
          <a:endParaRPr lang="en-US"/>
        </a:p>
      </dgm:t>
    </dgm:pt>
    <dgm:pt modelId="{06D0818D-B02D-499A-84B9-A25D22721834}">
      <dgm:prSet phldrT="[Text]" custT="1"/>
      <dgm:spPr>
        <a:ln>
          <a:noFill/>
        </a:ln>
      </dgm:spPr>
      <dgm:t>
        <a:bodyPr anchor="ctr" anchorCtr="1"/>
        <a:lstStyle/>
        <a:p>
          <a:pPr algn="ctr">
            <a:lnSpc>
              <a:spcPct val="100000"/>
            </a:lnSpc>
            <a:spcAft>
              <a:spcPts val="0"/>
            </a:spcAft>
          </a:pPr>
          <a:r>
            <a:rPr lang="en-US" sz="2200" b="1" dirty="0">
              <a:latin typeface="Arial" panose="020B0604020202020204" pitchFamily="34" charset="0"/>
              <a:cs typeface="Arial" panose="020B0604020202020204" pitchFamily="34" charset="0"/>
            </a:rPr>
            <a:t>BORDERLINE INTELLECTUAL FUNCTIONING</a:t>
          </a:r>
        </a:p>
      </dgm:t>
    </dgm:pt>
    <dgm:pt modelId="{E566D573-71D5-4AF0-B121-AE4AA6035FC2}" type="parTrans" cxnId="{35E34CAA-E1E7-448B-928A-90F5713980AE}">
      <dgm:prSet/>
      <dgm:spPr/>
      <dgm:t>
        <a:bodyPr/>
        <a:lstStyle/>
        <a:p>
          <a:endParaRPr lang="en-US"/>
        </a:p>
      </dgm:t>
    </dgm:pt>
    <dgm:pt modelId="{64A3515C-B1DC-4D9A-BF29-0E14F7EA325E}" type="sibTrans" cxnId="{35E34CAA-E1E7-448B-928A-90F5713980AE}">
      <dgm:prSet/>
      <dgm:spPr/>
      <dgm:t>
        <a:bodyPr/>
        <a:lstStyle/>
        <a:p>
          <a:endParaRPr lang="en-US"/>
        </a:p>
      </dgm:t>
    </dgm:pt>
    <dgm:pt modelId="{D81E4874-0ACF-4A78-9F36-EF40350F794F}" type="pres">
      <dgm:prSet presAssocID="{48F26DE4-7CCA-4C5E-960B-7AE94CBDC813}" presName="compositeShape" presStyleCnt="0">
        <dgm:presLayoutVars>
          <dgm:chMax val="7"/>
          <dgm:dir/>
          <dgm:resizeHandles val="exact"/>
        </dgm:presLayoutVars>
      </dgm:prSet>
      <dgm:spPr/>
    </dgm:pt>
    <dgm:pt modelId="{03DF306D-CC4C-4438-BFD7-A3EEFB4CDE8B}" type="pres">
      <dgm:prSet presAssocID="{B38C8F2B-F816-4C4E-9507-A6CA03359B82}" presName="circ1" presStyleLbl="vennNode1" presStyleIdx="0" presStyleCnt="3" custScaleX="155907" custScaleY="111057" custLinFactNeighborX="-1734" custLinFactNeighborY="-5512"/>
      <dgm:spPr/>
    </dgm:pt>
    <dgm:pt modelId="{7E22E24D-A774-45DB-82AB-FBC2DAB818BD}" type="pres">
      <dgm:prSet presAssocID="{B38C8F2B-F816-4C4E-9507-A6CA03359B82}" presName="circ1Tx" presStyleLbl="revTx" presStyleIdx="0" presStyleCnt="0">
        <dgm:presLayoutVars>
          <dgm:chMax val="0"/>
          <dgm:chPref val="0"/>
          <dgm:bulletEnabled val="1"/>
        </dgm:presLayoutVars>
      </dgm:prSet>
      <dgm:spPr/>
    </dgm:pt>
    <dgm:pt modelId="{A61D9F5E-6CCC-4358-AAE0-E5D66F6E6624}" type="pres">
      <dgm:prSet presAssocID="{C76B47C6-C56D-4537-9183-7469545ED1EF}" presName="circ2" presStyleLbl="vennNode1" presStyleIdx="1" presStyleCnt="3" custScaleX="146486" custLinFactNeighborX="23853" custLinFactNeighborY="2212"/>
      <dgm:spPr/>
    </dgm:pt>
    <dgm:pt modelId="{1868322B-91D0-4597-9C8D-8680C4568BD2}" type="pres">
      <dgm:prSet presAssocID="{C76B47C6-C56D-4537-9183-7469545ED1EF}" presName="circ2Tx" presStyleLbl="revTx" presStyleIdx="0" presStyleCnt="0">
        <dgm:presLayoutVars>
          <dgm:chMax val="0"/>
          <dgm:chPref val="0"/>
          <dgm:bulletEnabled val="1"/>
        </dgm:presLayoutVars>
      </dgm:prSet>
      <dgm:spPr/>
    </dgm:pt>
    <dgm:pt modelId="{BF4A6380-0860-4D43-A07A-A16A59A0579B}" type="pres">
      <dgm:prSet presAssocID="{06D0818D-B02D-499A-84B9-A25D22721834}" presName="circ3" presStyleLbl="vennNode1" presStyleIdx="2" presStyleCnt="3" custScaleX="165281" custScaleY="92828" custLinFactNeighborX="-25430" custLinFactNeighborY="2212"/>
      <dgm:spPr/>
    </dgm:pt>
    <dgm:pt modelId="{78766B3A-4D8C-496A-B3E2-3D5C82D99A5A}" type="pres">
      <dgm:prSet presAssocID="{06D0818D-B02D-499A-84B9-A25D22721834}" presName="circ3Tx" presStyleLbl="revTx" presStyleIdx="0" presStyleCnt="0">
        <dgm:presLayoutVars>
          <dgm:chMax val="0"/>
          <dgm:chPref val="0"/>
          <dgm:bulletEnabled val="1"/>
        </dgm:presLayoutVars>
      </dgm:prSet>
      <dgm:spPr/>
    </dgm:pt>
  </dgm:ptLst>
  <dgm:cxnLst>
    <dgm:cxn modelId="{50D3D620-5980-409B-8A8F-35146954C086}" type="presOf" srcId="{48F26DE4-7CCA-4C5E-960B-7AE94CBDC813}" destId="{D81E4874-0ACF-4A78-9F36-EF40350F794F}" srcOrd="0" destOrd="0" presId="urn:microsoft.com/office/officeart/2005/8/layout/venn1"/>
    <dgm:cxn modelId="{2326D040-E9F7-46EC-8FC0-09031A57CD97}" type="presOf" srcId="{C76B47C6-C56D-4537-9183-7469545ED1EF}" destId="{A61D9F5E-6CCC-4358-AAE0-E5D66F6E6624}" srcOrd="0" destOrd="0" presId="urn:microsoft.com/office/officeart/2005/8/layout/venn1"/>
    <dgm:cxn modelId="{35E34CAA-E1E7-448B-928A-90F5713980AE}" srcId="{48F26DE4-7CCA-4C5E-960B-7AE94CBDC813}" destId="{06D0818D-B02D-499A-84B9-A25D22721834}" srcOrd="2" destOrd="0" parTransId="{E566D573-71D5-4AF0-B121-AE4AA6035FC2}" sibTransId="{64A3515C-B1DC-4D9A-BF29-0E14F7EA325E}"/>
    <dgm:cxn modelId="{98D8B2BC-B948-4084-A1BE-C94D33567303}" type="presOf" srcId="{B38C8F2B-F816-4C4E-9507-A6CA03359B82}" destId="{03DF306D-CC4C-4438-BFD7-A3EEFB4CDE8B}" srcOrd="0" destOrd="0" presId="urn:microsoft.com/office/officeart/2005/8/layout/venn1"/>
    <dgm:cxn modelId="{8751C5BE-1155-490C-B7C6-281A3FABF7BB}" type="presOf" srcId="{06D0818D-B02D-499A-84B9-A25D22721834}" destId="{BF4A6380-0860-4D43-A07A-A16A59A0579B}" srcOrd="0" destOrd="0" presId="urn:microsoft.com/office/officeart/2005/8/layout/venn1"/>
    <dgm:cxn modelId="{0D1B09C3-37B4-4332-9B6D-2A2BA6E15EDA}" srcId="{48F26DE4-7CCA-4C5E-960B-7AE94CBDC813}" destId="{C76B47C6-C56D-4537-9183-7469545ED1EF}" srcOrd="1" destOrd="0" parTransId="{36481D19-B48B-49C0-BA67-5D6C7B3AB33D}" sibTransId="{A817590D-893F-490A-B01E-C939C45EC110}"/>
    <dgm:cxn modelId="{359D23C5-F354-4015-A94A-80221A818135}" type="presOf" srcId="{06D0818D-B02D-499A-84B9-A25D22721834}" destId="{78766B3A-4D8C-496A-B3E2-3D5C82D99A5A}" srcOrd="1" destOrd="0" presId="urn:microsoft.com/office/officeart/2005/8/layout/venn1"/>
    <dgm:cxn modelId="{D34002D6-15CB-44F4-9F18-68906B4B8AE4}" type="presOf" srcId="{C76B47C6-C56D-4537-9183-7469545ED1EF}" destId="{1868322B-91D0-4597-9C8D-8680C4568BD2}" srcOrd="1" destOrd="0" presId="urn:microsoft.com/office/officeart/2005/8/layout/venn1"/>
    <dgm:cxn modelId="{A4E59DE6-2A6C-4B55-B443-C7F4D1622441}" type="presOf" srcId="{B38C8F2B-F816-4C4E-9507-A6CA03359B82}" destId="{7E22E24D-A774-45DB-82AB-FBC2DAB818BD}" srcOrd="1" destOrd="0" presId="urn:microsoft.com/office/officeart/2005/8/layout/venn1"/>
    <dgm:cxn modelId="{6C92FBED-72D3-4621-A7AD-29B64C1E47E1}" srcId="{48F26DE4-7CCA-4C5E-960B-7AE94CBDC813}" destId="{B38C8F2B-F816-4C4E-9507-A6CA03359B82}" srcOrd="0" destOrd="0" parTransId="{2D8E6A35-F648-43C0-B801-AEC4FF71FBFC}" sibTransId="{A65E2C59-A89C-4191-BEB7-5CE30F461FF9}"/>
    <dgm:cxn modelId="{2EF2F4F7-7554-4463-8450-DAEE642C64B6}" type="presParOf" srcId="{D81E4874-0ACF-4A78-9F36-EF40350F794F}" destId="{03DF306D-CC4C-4438-BFD7-A3EEFB4CDE8B}" srcOrd="0" destOrd="0" presId="urn:microsoft.com/office/officeart/2005/8/layout/venn1"/>
    <dgm:cxn modelId="{9FEEADB0-EED3-4D3F-88AE-4F7EBB3E87F6}" type="presParOf" srcId="{D81E4874-0ACF-4A78-9F36-EF40350F794F}" destId="{7E22E24D-A774-45DB-82AB-FBC2DAB818BD}" srcOrd="1" destOrd="0" presId="urn:microsoft.com/office/officeart/2005/8/layout/venn1"/>
    <dgm:cxn modelId="{AEF1A353-D156-4943-A7B8-2980015BE392}" type="presParOf" srcId="{D81E4874-0ACF-4A78-9F36-EF40350F794F}" destId="{A61D9F5E-6CCC-4358-AAE0-E5D66F6E6624}" srcOrd="2" destOrd="0" presId="urn:microsoft.com/office/officeart/2005/8/layout/venn1"/>
    <dgm:cxn modelId="{B06C0CC8-EA7E-41F7-9CED-DB6AC769ED69}" type="presParOf" srcId="{D81E4874-0ACF-4A78-9F36-EF40350F794F}" destId="{1868322B-91D0-4597-9C8D-8680C4568BD2}" srcOrd="3" destOrd="0" presId="urn:microsoft.com/office/officeart/2005/8/layout/venn1"/>
    <dgm:cxn modelId="{37C36CCA-F894-4D9B-9E87-CEEA66FA5192}" type="presParOf" srcId="{D81E4874-0ACF-4A78-9F36-EF40350F794F}" destId="{BF4A6380-0860-4D43-A07A-A16A59A0579B}" srcOrd="4" destOrd="0" presId="urn:microsoft.com/office/officeart/2005/8/layout/venn1"/>
    <dgm:cxn modelId="{E4D3C99F-54B1-48F0-990B-94EEAE80C17C}" type="presParOf" srcId="{D81E4874-0ACF-4A78-9F36-EF40350F794F}" destId="{78766B3A-4D8C-496A-B3E2-3D5C82D99A5A}"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F306D-CC4C-4438-BFD7-A3EEFB4CDE8B}">
      <dsp:nvSpPr>
        <dsp:cNvPr id="0" name=""/>
        <dsp:cNvSpPr/>
      </dsp:nvSpPr>
      <dsp:spPr>
        <a:xfrm>
          <a:off x="1198020" y="0"/>
          <a:ext cx="3450178" cy="2457660"/>
        </a:xfrm>
        <a:prstGeom prst="ellipse">
          <a:avLst/>
        </a:prstGeom>
        <a:solidFill>
          <a:schemeClr val="accent2">
            <a:alpha val="5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100000"/>
            </a:lnSpc>
            <a:spcBef>
              <a:spcPct val="0"/>
            </a:spcBef>
            <a:spcAft>
              <a:spcPct val="35000"/>
            </a:spcAft>
            <a:buNone/>
          </a:pPr>
          <a:r>
            <a:rPr lang="en-US" sz="2200" b="1" kern="1200" dirty="0">
              <a:latin typeface="Arial" panose="020B0604020202020204" pitchFamily="34" charset="0"/>
              <a:cs typeface="Arial" panose="020B0604020202020204" pitchFamily="34" charset="0"/>
            </a:rPr>
            <a:t>INTELLECTUAL DISABILITY</a:t>
          </a:r>
        </a:p>
      </dsp:txBody>
      <dsp:txXfrm>
        <a:off x="1658043" y="430090"/>
        <a:ext cx="2530130" cy="1105947"/>
      </dsp:txXfrm>
    </dsp:sp>
    <dsp:sp modelId="{A61D9F5E-6CCC-4358-AAE0-E5D66F6E6624}">
      <dsp:nvSpPr>
        <dsp:cNvPr id="0" name=""/>
        <dsp:cNvSpPr/>
      </dsp:nvSpPr>
      <dsp:spPr>
        <a:xfrm>
          <a:off x="2473305" y="1597028"/>
          <a:ext cx="3241694" cy="2212971"/>
        </a:xfrm>
        <a:prstGeom prst="ellipse">
          <a:avLst/>
        </a:prstGeom>
        <a:solidFill>
          <a:schemeClr val="accent3">
            <a:alpha val="5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100000"/>
            </a:lnSpc>
            <a:spcBef>
              <a:spcPct val="0"/>
            </a:spcBef>
            <a:spcAft>
              <a:spcPct val="35000"/>
            </a:spcAft>
            <a:buNone/>
          </a:pPr>
          <a:r>
            <a:rPr lang="en-US" sz="2200" b="1" kern="1200" dirty="0">
              <a:latin typeface="Arial" panose="020B0604020202020204" pitchFamily="34" charset="0"/>
              <a:cs typeface="Arial" panose="020B0604020202020204" pitchFamily="34" charset="0"/>
            </a:rPr>
            <a:t>LEARNING   DISABILITY</a:t>
          </a:r>
        </a:p>
      </dsp:txBody>
      <dsp:txXfrm>
        <a:off x="3464724" y="2168712"/>
        <a:ext cx="1945016" cy="1217134"/>
      </dsp:txXfrm>
    </dsp:sp>
    <dsp:sp modelId="{BF4A6380-0860-4D43-A07A-A16A59A0579B}">
      <dsp:nvSpPr>
        <dsp:cNvPr id="0" name=""/>
        <dsp:cNvSpPr/>
      </dsp:nvSpPr>
      <dsp:spPr>
        <a:xfrm>
          <a:off x="0" y="1679547"/>
          <a:ext cx="3657622" cy="2054257"/>
        </a:xfrm>
        <a:prstGeom prst="ellipse">
          <a:avLst/>
        </a:prstGeom>
        <a:solidFill>
          <a:schemeClr val="accent4">
            <a:alpha val="5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ctr" defTabSz="977900">
            <a:lnSpc>
              <a:spcPct val="100000"/>
            </a:lnSpc>
            <a:spcBef>
              <a:spcPct val="0"/>
            </a:spcBef>
            <a:spcAft>
              <a:spcPts val="0"/>
            </a:spcAft>
            <a:buNone/>
          </a:pPr>
          <a:r>
            <a:rPr lang="en-US" sz="2200" b="1" kern="1200" dirty="0">
              <a:latin typeface="Arial" panose="020B0604020202020204" pitchFamily="34" charset="0"/>
              <a:cs typeface="Arial" panose="020B0604020202020204" pitchFamily="34" charset="0"/>
            </a:rPr>
            <a:t>BORDERLINE INTELLECTUAL FUNCTIONING</a:t>
          </a:r>
        </a:p>
      </dsp:txBody>
      <dsp:txXfrm>
        <a:off x="344426" y="2210231"/>
        <a:ext cx="2194573" cy="112984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B82F16C-380C-42A7-ADBB-143F7C001B35}" type="datetimeFigureOut">
              <a:rPr lang="en-US" smtClean="0"/>
              <a:pPr/>
              <a:t>6/8/2023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7A1525B-F2EA-4E9F-A179-E30EAED4B745}" type="slidenum">
              <a:rPr lang="en-US" smtClean="0"/>
              <a:pPr/>
              <a:t>‹#›</a:t>
            </a:fld>
            <a:endParaRPr lang="en-US"/>
          </a:p>
        </p:txBody>
      </p:sp>
    </p:spTree>
    <p:extLst>
      <p:ext uri="{BB962C8B-B14F-4D97-AF65-F5344CB8AC3E}">
        <p14:creationId xmlns:p14="http://schemas.microsoft.com/office/powerpoint/2010/main" val="1288800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endParaRPr lang="en-US" dirty="0"/>
          </a:p>
        </p:txBody>
      </p:sp>
      <p:sp>
        <p:nvSpPr>
          <p:cNvPr id="4" name="Slide Number Placeholder 3"/>
          <p:cNvSpPr>
            <a:spLocks noGrp="1"/>
          </p:cNvSpPr>
          <p:nvPr>
            <p:ph type="sldNum" sz="quarter" idx="5"/>
          </p:nvPr>
        </p:nvSpPr>
        <p:spPr/>
        <p:txBody>
          <a:bodyPr/>
          <a:lstStyle/>
          <a:p>
            <a:fld id="{F356CBCE-7E86-40E1-8D3B-517ED984D14D}" type="slidenum">
              <a:rPr lang="en-US" smtClean="0"/>
              <a:t>1</a:t>
            </a:fld>
            <a:endParaRPr lang="en-US" dirty="0"/>
          </a:p>
        </p:txBody>
      </p:sp>
    </p:spTree>
    <p:extLst>
      <p:ext uri="{BB962C8B-B14F-4D97-AF65-F5344CB8AC3E}">
        <p14:creationId xmlns:p14="http://schemas.microsoft.com/office/powerpoint/2010/main" val="1036223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LVR Once the agency has had an opportunity to review all available documentation the agency will notify the applicant or their legal guardian or legal representative in writing of the final determination of eligibility for agency services within: </a:t>
            </a:r>
          </a:p>
          <a:p>
            <a:pPr lvl="1"/>
            <a:r>
              <a:rPr lang="en-US" dirty="0"/>
              <a:t>45 days for children under the age of 6</a:t>
            </a:r>
          </a:p>
          <a:p>
            <a:pPr lvl="1"/>
            <a:r>
              <a:rPr lang="en-US" dirty="0"/>
              <a:t>60 days for individuals 6 years of age and older</a:t>
            </a:r>
          </a:p>
          <a:p>
            <a:pPr lvl="1"/>
            <a:r>
              <a:rPr lang="en-US" dirty="0"/>
              <a:t>90 days for individuals whose application was incomplete and required additional information</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10</a:t>
            </a:fld>
            <a:endParaRPr lang="en-US"/>
          </a:p>
        </p:txBody>
      </p:sp>
    </p:spTree>
    <p:extLst>
      <p:ext uri="{BB962C8B-B14F-4D97-AF65-F5344CB8AC3E}">
        <p14:creationId xmlns:p14="http://schemas.microsoft.com/office/powerpoint/2010/main" val="2869697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Jeannette - In order to be eligible for agency services, the applicant must:</a:t>
            </a:r>
          </a:p>
          <a:p>
            <a:pPr lvl="1"/>
            <a:r>
              <a:rPr lang="en-US" dirty="0"/>
              <a:t>Be at least three years of age</a:t>
            </a:r>
          </a:p>
          <a:p>
            <a:pPr lvl="1"/>
            <a:r>
              <a:rPr lang="en-US" dirty="0"/>
              <a:t>Be a resident of and domiciled in the state of Florida</a:t>
            </a:r>
          </a:p>
          <a:p>
            <a:pPr lvl="1"/>
            <a:r>
              <a:rPr lang="en-US" dirty="0"/>
              <a:t>Have a confirmed diagnosis of a developmental disability as defined in Rule and Statute </a:t>
            </a:r>
            <a:br>
              <a:rPr lang="en-US" dirty="0"/>
            </a:br>
            <a:r>
              <a:rPr lang="en-US" dirty="0"/>
              <a:t>(Rules 65G-4.014, 4.015, 4.016 and 4.017, Florida Administrative Code)</a:t>
            </a:r>
            <a:br>
              <a:rPr lang="en-US" dirty="0"/>
            </a:br>
            <a:r>
              <a:rPr lang="en-US" dirty="0"/>
              <a:t>(Section 393.063, Florida Statutes)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Only applicants whose domicile is in Florida are eligible for services. Applications for clients who reside in another state but whose legal guardians have established domicile in FL may be accepted and processed while the applicant is in the process of transitioning to FL. Individuals who receive waiver services in another state and move to Florida, must apply for services from APD and meet the eligibility criteria listed in rule prior to being placed on the Pre-Enrollment. Waiver services do not transfer from one state to another.</a:t>
            </a:r>
          </a:p>
          <a:p>
            <a:endParaRPr lang="en-US" dirty="0"/>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11</a:t>
            </a:fld>
            <a:endParaRPr lang="en-US"/>
          </a:p>
        </p:txBody>
      </p:sp>
    </p:spTree>
    <p:extLst>
      <p:ext uri="{BB962C8B-B14F-4D97-AF65-F5344CB8AC3E}">
        <p14:creationId xmlns:p14="http://schemas.microsoft.com/office/powerpoint/2010/main" val="1982930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LVR  </a:t>
            </a:r>
            <a:r>
              <a:rPr lang="en-US" dirty="0"/>
              <a:t>A developmental disability, as defined in Statute, means a disorder or syndrome that is attributable to:</a:t>
            </a:r>
          </a:p>
          <a:p>
            <a:pPr lvl="1"/>
            <a:r>
              <a:rPr lang="en-US" dirty="0"/>
              <a:t>Intellectual disability (Full Scale IQ of 70 or below)</a:t>
            </a:r>
          </a:p>
          <a:p>
            <a:pPr lvl="1"/>
            <a:r>
              <a:rPr lang="en-US" dirty="0"/>
              <a:t>Cerebral palsy</a:t>
            </a:r>
          </a:p>
          <a:p>
            <a:pPr lvl="1"/>
            <a:r>
              <a:rPr lang="en-US" dirty="0"/>
              <a:t>Autism (severe forms)</a:t>
            </a:r>
          </a:p>
          <a:p>
            <a:pPr lvl="1"/>
            <a:r>
              <a:rPr lang="en-US" dirty="0"/>
              <a:t>Spina bifida cystica or myelomeningocele</a:t>
            </a:r>
          </a:p>
          <a:p>
            <a:pPr lvl="1"/>
            <a:r>
              <a:rPr lang="en-US" dirty="0"/>
              <a:t>Down syndrome</a:t>
            </a:r>
          </a:p>
          <a:p>
            <a:pPr lvl="1"/>
            <a:r>
              <a:rPr lang="en-US" dirty="0"/>
              <a:t>Phelan-McDermid syndrome</a:t>
            </a:r>
          </a:p>
          <a:p>
            <a:pPr lvl="1"/>
            <a:r>
              <a:rPr lang="en-US" dirty="0"/>
              <a:t>Prader-Willi syndrome</a:t>
            </a:r>
          </a:p>
          <a:p>
            <a:r>
              <a:rPr lang="en-US" dirty="0"/>
              <a:t>Manifests before the age of 18 and constitutes a </a:t>
            </a:r>
            <a:r>
              <a:rPr lang="en-US" u="sng" dirty="0"/>
              <a:t>substantial handicap</a:t>
            </a:r>
            <a:r>
              <a:rPr lang="en-US" dirty="0"/>
              <a:t> that can reasonably be expected to continue indefinitely</a:t>
            </a:r>
          </a:p>
          <a:p>
            <a:pPr defTabSz="931774"/>
            <a:r>
              <a:rPr lang="en-US" b="1" u="sng" dirty="0"/>
              <a:t>“Substantial Handicap” </a:t>
            </a:r>
            <a:r>
              <a:rPr lang="en-US" u="sng" dirty="0"/>
              <a:t>means a condition that substantially restricts a person's ability to function physically, mentally, or socially as compared to generally accepted, age appropriate, ethnic or cultural norms.</a:t>
            </a:r>
            <a:endParaRPr lang="en-US" dirty="0"/>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12</a:t>
            </a:fld>
            <a:endParaRPr lang="en-US"/>
          </a:p>
        </p:txBody>
      </p:sp>
    </p:spTree>
    <p:extLst>
      <p:ext uri="{BB962C8B-B14F-4D97-AF65-F5344CB8AC3E}">
        <p14:creationId xmlns:p14="http://schemas.microsoft.com/office/powerpoint/2010/main" val="607955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LVR. </a:t>
            </a:r>
            <a:r>
              <a:rPr lang="en-US" b="1" dirty="0"/>
              <a:t>Intellectual Disability: </a:t>
            </a:r>
            <a:r>
              <a:rPr lang="en-US" dirty="0"/>
              <a:t>Individuals with intellectual disabilities have significantly sub average general intellectual functioning existing concurrently with deficits in adaptive behavior which manifest before the age of 18 and can reasonably be expected to continue indefinitely. This is evidenced by IQ scores below 70, along with severe deficits in adaptive functioning as measured on standardized tests. Intellectual disabilities are determined by licensed psychologists. </a:t>
            </a:r>
          </a:p>
        </p:txBody>
      </p:sp>
      <p:sp>
        <p:nvSpPr>
          <p:cNvPr id="4" name="Slide Number Placeholder 3"/>
          <p:cNvSpPr>
            <a:spLocks noGrp="1"/>
          </p:cNvSpPr>
          <p:nvPr>
            <p:ph type="sldNum" sz="quarter" idx="10"/>
          </p:nvPr>
        </p:nvSpPr>
        <p:spPr/>
        <p:txBody>
          <a:bodyPr/>
          <a:lstStyle/>
          <a:p>
            <a:fld id="{A7A1525B-F2EA-4E9F-A179-E30EAED4B745}" type="slidenum">
              <a:rPr lang="en-US" smtClean="0"/>
              <a:pPr/>
              <a:t>13</a:t>
            </a:fld>
            <a:endParaRPr lang="en-US"/>
          </a:p>
        </p:txBody>
      </p:sp>
    </p:spTree>
    <p:extLst>
      <p:ext uri="{BB962C8B-B14F-4D97-AF65-F5344CB8AC3E}">
        <p14:creationId xmlns:p14="http://schemas.microsoft.com/office/powerpoint/2010/main" val="3469050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dirty="0"/>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2000" b="1" dirty="0"/>
              <a:t>Martha</a:t>
            </a: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2000" b="1" dirty="0">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2000" dirty="0">
                <a:latin typeface="Arial" panose="020B0604020202020204" pitchFamily="34" charset="0"/>
                <a:cs typeface="Arial" panose="020B0604020202020204" pitchFamily="34" charset="0"/>
              </a:rPr>
              <a:t>Three prongs of ID:  IQ,  adaptive functioning, and originates before 18.</a:t>
            </a:r>
            <a:endParaRPr lang="en-US" sz="2000" dirty="0"/>
          </a:p>
          <a:p>
            <a:pPr marL="342900" marR="0" lvl="0" indent="-342900" algn="just">
              <a:lnSpc>
                <a:spcPct val="107000"/>
              </a:lnSpc>
              <a:spcBef>
                <a:spcPts val="0"/>
              </a:spcBef>
              <a:spcAft>
                <a:spcPts val="0"/>
              </a:spcAft>
              <a:buFont typeface="Symbol" panose="05050102010706020507" pitchFamily="18" charset="2"/>
              <a:buChar char=""/>
            </a:pPr>
            <a:endParaRPr lang="en-US" sz="2000" b="1" dirty="0"/>
          </a:p>
          <a:p>
            <a:pPr marL="342900" marR="0" lvl="0" indent="-342900" algn="just">
              <a:lnSpc>
                <a:spcPct val="107000"/>
              </a:lnSpc>
              <a:spcBef>
                <a:spcPts val="0"/>
              </a:spcBef>
              <a:spcAft>
                <a:spcPts val="0"/>
              </a:spcAft>
              <a:buFont typeface="Symbol" panose="05050102010706020507" pitchFamily="18" charset="2"/>
              <a:buChar char=""/>
            </a:pPr>
            <a:r>
              <a:rPr lang="en-US" sz="2000" b="1" dirty="0"/>
              <a:t>MILD:</a:t>
            </a:r>
            <a:r>
              <a:rPr lang="en-US" sz="2000" dirty="0"/>
              <a:t> </a:t>
            </a: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IQ level 50-55 to approximately 70.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Historically referred to as  “educable.”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Constitutes about 85% of those with ID.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Often difficult to distinguish between those without ID until a later age.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In their adult years, individuals often achieve social and vocational skills that allow them to function independently, although some may need support.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Individuals with Mild ID can live successfully in the community or supervised settings.  </a:t>
            </a:r>
          </a:p>
          <a:p>
            <a:endParaRPr lang="en-US" dirty="0"/>
          </a:p>
          <a:p>
            <a:pPr marL="342900" marR="0" lvl="0" indent="-342900" algn="just">
              <a:lnSpc>
                <a:spcPct val="107000"/>
              </a:lnSpc>
              <a:spcBef>
                <a:spcPts val="0"/>
              </a:spcBef>
              <a:spcAft>
                <a:spcPts val="0"/>
              </a:spcAft>
              <a:buFont typeface="Symbol" panose="05050102010706020507" pitchFamily="18" charset="2"/>
              <a:buChar char=""/>
            </a:pPr>
            <a:r>
              <a:rPr lang="en-US" sz="2000" b="1" dirty="0"/>
              <a:t>MODERATE:</a:t>
            </a: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IQ level 35-40 to 50-55.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Used to be referred to as “trainable.”  This term shouldn’t be used as it implies that individuals in the moderate range cannot benefit from education.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Constitutes about 10% of people who have ID.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Unlikely to progress beyond a second-grade level in academic subjects but can benefit from social skills and job training.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May require assistance with personal care.  In adult years may perform unskilled or semi-skilled work under supervision.  </a:t>
            </a: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They generally do well in supervised settings in the community.</a:t>
            </a:r>
          </a:p>
          <a:p>
            <a:pPr marL="342900" marR="0" lvl="0" indent="-342900" algn="just">
              <a:lnSpc>
                <a:spcPct val="107000"/>
              </a:lnSpc>
              <a:spcBef>
                <a:spcPts val="0"/>
              </a:spcBef>
              <a:spcAft>
                <a:spcPts val="0"/>
              </a:spcAft>
              <a:buFont typeface="Symbol" panose="05050102010706020507" pitchFamily="18" charset="2"/>
              <a:buChar char=""/>
            </a:pPr>
            <a:endParaRPr lang="en-US" sz="1200" dirty="0">
              <a:solidFill>
                <a:schemeClr val="tx1"/>
              </a:solidFill>
              <a:effectLst/>
              <a:latin typeface="Arial" panose="020B060402020202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600" b="1" dirty="0">
                <a:solidFill>
                  <a:schemeClr val="tx1"/>
                </a:solidFill>
                <a:effectLst/>
                <a:latin typeface="Arial" panose="020B0604020202020204" pitchFamily="34" charset="0"/>
                <a:cs typeface="Arial" panose="020B0604020202020204" pitchFamily="34" charset="0"/>
              </a:rPr>
              <a:t>SEVERE: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IQ level 20-25 to 35-40.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Constitutes 3%-4% of individuals with ID.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During childhood years, they acquire little to no communicative speech.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During the academic period they may learn counting and some alphabet and sight words.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In adulthood, they may be able to perform simple tasks in closely supervised settings.</a:t>
            </a:r>
          </a:p>
          <a:p>
            <a:pPr marL="342900" marR="0" lvl="0" indent="-342900" algn="just">
              <a:lnSpc>
                <a:spcPct val="107000"/>
              </a:lnSpc>
              <a:spcBef>
                <a:spcPts val="0"/>
              </a:spcBef>
              <a:spcAft>
                <a:spcPts val="0"/>
              </a:spcAft>
              <a:buFont typeface="Symbol" panose="05050102010706020507" pitchFamily="18" charset="2"/>
              <a:buChar char=""/>
            </a:pPr>
            <a:endParaRPr lang="en-US" sz="1200" dirty="0">
              <a:solidFill>
                <a:schemeClr val="tx1"/>
              </a:solidFill>
              <a:latin typeface="Arial" panose="020B060402020202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b="1" dirty="0">
                <a:solidFill>
                  <a:schemeClr val="tx1"/>
                </a:solidFill>
                <a:latin typeface="Arial" panose="020B0604020202020204" pitchFamily="34" charset="0"/>
                <a:cs typeface="Arial" panose="020B0604020202020204" pitchFamily="34" charset="0"/>
              </a:rPr>
              <a:t>PROFOUND</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IQ level below 20 or 25.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Constitutes about 1%-2% of the population with ID.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Most of these individuals have a neurological condition that accounts for their diagnosis of ID.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During childhood years they display considerable impairment in sensorimotor development.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Optimal development may occur in an environment that is highly structured, with constant aid and supervision.  </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May learn minimal self-care and communication skills.</a:t>
            </a:r>
          </a:p>
          <a:p>
            <a:pPr marL="342900" marR="0" lvl="0" indent="-342900" algn="just">
              <a:lnSpc>
                <a:spcPct val="107000"/>
              </a:lnSpc>
              <a:spcBef>
                <a:spcPts val="0"/>
              </a:spcBef>
              <a:spcAft>
                <a:spcPts val="0"/>
              </a:spcAft>
              <a:buFont typeface="Symbol" panose="05050102010706020507" pitchFamily="18" charset="2"/>
              <a:buChar char=""/>
            </a:pPr>
            <a:endParaRPr lang="en-US" sz="1200" dirty="0">
              <a:solidFill>
                <a:schemeClr val="tx1"/>
              </a:solidFill>
              <a:latin typeface="Arial" panose="020B060402020202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200" dirty="0">
                <a:solidFill>
                  <a:schemeClr val="tx1"/>
                </a:solidFill>
                <a:latin typeface="Arial" panose="020B0604020202020204" pitchFamily="34" charset="0"/>
                <a:cs typeface="Arial" panose="020B0604020202020204" pitchFamily="34" charset="0"/>
              </a:rPr>
              <a:t>What can render the FSIQ unreliable?</a:t>
            </a:r>
          </a:p>
          <a:p>
            <a:pPr marL="800100" marR="0" lvl="1" indent="-342900" algn="just">
              <a:lnSpc>
                <a:spcPct val="107000"/>
              </a:lnSpc>
              <a:spcBef>
                <a:spcPts val="0"/>
              </a:spcBef>
              <a:spcAft>
                <a:spcPts val="0"/>
              </a:spcAft>
              <a:buFont typeface="Symbol" panose="05050102010706020507" pitchFamily="18" charset="2"/>
              <a:buChar char=""/>
            </a:pPr>
            <a:r>
              <a:rPr lang="en-US" sz="1200" dirty="0">
                <a:solidFill>
                  <a:schemeClr val="tx1"/>
                </a:solidFill>
                <a:latin typeface="Arial" panose="020B0604020202020204" pitchFamily="34" charset="0"/>
                <a:cs typeface="Arial" panose="020B0604020202020204" pitchFamily="34" charset="0"/>
              </a:rPr>
              <a:t>Score variation</a:t>
            </a:r>
          </a:p>
          <a:p>
            <a:pPr marL="800100" marR="0" lvl="1" indent="-342900" algn="just">
              <a:lnSpc>
                <a:spcPct val="107000"/>
              </a:lnSpc>
              <a:spcBef>
                <a:spcPts val="0"/>
              </a:spcBef>
              <a:spcAft>
                <a:spcPts val="0"/>
              </a:spcAft>
              <a:buFont typeface="Symbol" panose="05050102010706020507" pitchFamily="18" charset="2"/>
              <a:buChar char=""/>
            </a:pPr>
            <a:r>
              <a:rPr lang="en-US" sz="1200" dirty="0">
                <a:solidFill>
                  <a:schemeClr val="tx1"/>
                </a:solidFill>
                <a:latin typeface="Arial" panose="020B0604020202020204" pitchFamily="34" charset="0"/>
                <a:cs typeface="Arial" panose="020B0604020202020204" pitchFamily="34" charset="0"/>
              </a:rPr>
              <a:t>Lack of effort</a:t>
            </a:r>
          </a:p>
          <a:p>
            <a:pPr marL="800100" marR="0" lvl="1" indent="-342900" algn="just">
              <a:lnSpc>
                <a:spcPct val="107000"/>
              </a:lnSpc>
              <a:spcBef>
                <a:spcPts val="0"/>
              </a:spcBef>
              <a:spcAft>
                <a:spcPts val="0"/>
              </a:spcAft>
              <a:buFont typeface="Symbol" panose="05050102010706020507" pitchFamily="18" charset="2"/>
              <a:buChar char=""/>
            </a:pPr>
            <a:r>
              <a:rPr lang="en-US" sz="1200" dirty="0">
                <a:solidFill>
                  <a:schemeClr val="tx1"/>
                </a:solidFill>
                <a:latin typeface="Arial" panose="020B0604020202020204" pitchFamily="34" charset="0"/>
                <a:cs typeface="Arial" panose="020B0604020202020204" pitchFamily="34" charset="0"/>
              </a:rPr>
              <a:t>Altered alertness</a:t>
            </a:r>
          </a:p>
        </p:txBody>
      </p:sp>
      <p:sp>
        <p:nvSpPr>
          <p:cNvPr id="4" name="Slide Number Placeholder 3"/>
          <p:cNvSpPr>
            <a:spLocks noGrp="1"/>
          </p:cNvSpPr>
          <p:nvPr>
            <p:ph type="sldNum" sz="quarter" idx="10"/>
          </p:nvPr>
        </p:nvSpPr>
        <p:spPr/>
        <p:txBody>
          <a:bodyPr/>
          <a:lstStyle/>
          <a:p>
            <a:fld id="{A7A1525B-F2EA-4E9F-A179-E30EAED4B745}" type="slidenum">
              <a:rPr lang="en-US" smtClean="0"/>
              <a:pPr/>
              <a:t>14</a:t>
            </a:fld>
            <a:endParaRPr lang="en-US"/>
          </a:p>
        </p:txBody>
      </p:sp>
    </p:spTree>
    <p:extLst>
      <p:ext uri="{BB962C8B-B14F-4D97-AF65-F5344CB8AC3E}">
        <p14:creationId xmlns:p14="http://schemas.microsoft.com/office/powerpoint/2010/main" val="1569960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endParaRPr lang="en-US" dirty="0"/>
          </a:p>
          <a:p>
            <a:pPr marL="0" marR="0" lvl="0" indent="0" algn="just">
              <a:lnSpc>
                <a:spcPct val="107000"/>
              </a:lnSpc>
              <a:spcBef>
                <a:spcPts val="0"/>
              </a:spcBef>
              <a:spcAft>
                <a:spcPts val="0"/>
              </a:spcAft>
              <a:buFont typeface="Arial" panose="020B0604020202020204" pitchFamily="34" charset="0"/>
              <a:buNone/>
            </a:pPr>
            <a:r>
              <a:rPr lang="en-US" sz="1900" b="1" u="sng" dirty="0">
                <a:effectLst/>
                <a:latin typeface="Arial" panose="020B0604020202020204" pitchFamily="34" charset="0"/>
                <a:ea typeface="Calibri" panose="020F0502020204030204" pitchFamily="34" charset="0"/>
                <a:cs typeface="Arial" panose="020B0604020202020204" pitchFamily="34" charset="0"/>
              </a:rPr>
              <a:t>Martha</a:t>
            </a:r>
          </a:p>
          <a:p>
            <a:pPr marL="0" marR="0" lvl="0" indent="0" algn="just">
              <a:lnSpc>
                <a:spcPct val="107000"/>
              </a:lnSpc>
              <a:spcBef>
                <a:spcPts val="0"/>
              </a:spcBef>
              <a:spcAft>
                <a:spcPts val="0"/>
              </a:spcAft>
              <a:buFont typeface="Arial" panose="020B0604020202020204" pitchFamily="34" charset="0"/>
              <a:buNone/>
            </a:pPr>
            <a:endParaRPr lang="en-US" sz="1900" b="1" u="sng"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just">
              <a:lnSpc>
                <a:spcPct val="107000"/>
              </a:lnSpc>
              <a:spcBef>
                <a:spcPts val="0"/>
              </a:spcBef>
              <a:spcAft>
                <a:spcPts val="0"/>
              </a:spcAft>
              <a:buFont typeface="Arial" panose="020B0604020202020204" pitchFamily="34" charset="0"/>
              <a:buNone/>
            </a:pPr>
            <a:r>
              <a:rPr lang="en-US" sz="1900" b="1" u="sng" dirty="0">
                <a:effectLst/>
                <a:latin typeface="Arial" panose="020B0604020202020204" pitchFamily="34" charset="0"/>
                <a:ea typeface="Calibri" panose="020F0502020204030204" pitchFamily="34" charset="0"/>
                <a:cs typeface="Arial" panose="020B0604020202020204" pitchFamily="34" charset="0"/>
              </a:rPr>
              <a:t>ID – what other things cause ID?  Dementia, TBI, Chronic substance use, psychosis/schizophrenia</a:t>
            </a:r>
          </a:p>
          <a:p>
            <a:pPr marL="342900" marR="0" lvl="0" indent="-342900" algn="just">
              <a:lnSpc>
                <a:spcPct val="107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Calibri" panose="020F0502020204030204" pitchFamily="34" charset="0"/>
                <a:cs typeface="Arial" panose="020B0604020202020204" pitchFamily="34" charset="0"/>
              </a:rPr>
              <a:t>Occurs during early development or before the age of 18 years.  </a:t>
            </a:r>
          </a:p>
          <a:p>
            <a:pPr marL="342900" marR="0" lvl="0" indent="-342900" algn="just">
              <a:lnSpc>
                <a:spcPct val="107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Calibri" panose="020F0502020204030204" pitchFamily="34" charset="0"/>
                <a:cs typeface="Arial" panose="020B0604020202020204" pitchFamily="34" charset="0"/>
              </a:rPr>
              <a:t>Significantly subaverage general intellectual functioning evidenced by an Intelligence Quotient (IQ) two or more standard deviations below the mean on an individually administered standardized intelligence test </a:t>
            </a:r>
            <a:r>
              <a:rPr lang="en-US" sz="1900" b="1" dirty="0">
                <a:effectLst/>
                <a:latin typeface="Arial" panose="020B0604020202020204" pitchFamily="34" charset="0"/>
                <a:ea typeface="Calibri" panose="020F0502020204030204" pitchFamily="34" charset="0"/>
                <a:cs typeface="Arial" panose="020B0604020202020204" pitchFamily="34" charset="0"/>
              </a:rPr>
              <a:t>AND</a:t>
            </a: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Calibri" panose="020F0502020204030204" pitchFamily="34" charset="0"/>
                <a:cs typeface="Arial" panose="020B0604020202020204" pitchFamily="34" charset="0"/>
              </a:rPr>
              <a:t>Significant deficits in adaptive functioning in one or more of the following areas:</a:t>
            </a:r>
          </a:p>
          <a:p>
            <a:pPr marL="800100" marR="0" lvl="1" indent="-342900" algn="just">
              <a:lnSpc>
                <a:spcPct val="107000"/>
              </a:lnSpc>
              <a:spcBef>
                <a:spcPts val="0"/>
              </a:spcBef>
              <a:spcAft>
                <a:spcPts val="0"/>
              </a:spcAft>
              <a:buFont typeface="Courier New" panose="02070309020205020404" pitchFamily="49" charset="0"/>
              <a:buChar char="o"/>
            </a:pPr>
            <a:r>
              <a:rPr lang="en-US" sz="1900" dirty="0">
                <a:effectLst/>
                <a:latin typeface="Arial" panose="020B0604020202020204" pitchFamily="34" charset="0"/>
                <a:ea typeface="Calibri" panose="020F0502020204030204" pitchFamily="34" charset="0"/>
                <a:cs typeface="Arial" panose="020B0604020202020204" pitchFamily="34" charset="0"/>
              </a:rPr>
              <a:t>Communication skills</a:t>
            </a:r>
          </a:p>
          <a:p>
            <a:pPr marL="800100" marR="0" lvl="1" indent="-342900" algn="just">
              <a:lnSpc>
                <a:spcPct val="107000"/>
              </a:lnSpc>
              <a:spcBef>
                <a:spcPts val="0"/>
              </a:spcBef>
              <a:spcAft>
                <a:spcPts val="0"/>
              </a:spcAft>
              <a:buFont typeface="Courier New" panose="02070309020205020404" pitchFamily="49" charset="0"/>
              <a:buChar char="o"/>
            </a:pPr>
            <a:r>
              <a:rPr lang="en-US" sz="1900" dirty="0">
                <a:effectLst/>
                <a:latin typeface="Arial" panose="020B0604020202020204" pitchFamily="34" charset="0"/>
                <a:ea typeface="Calibri" panose="020F0502020204030204" pitchFamily="34" charset="0"/>
                <a:cs typeface="Arial" panose="020B0604020202020204" pitchFamily="34" charset="0"/>
              </a:rPr>
              <a:t>Self-care / home living</a:t>
            </a:r>
          </a:p>
          <a:p>
            <a:pPr marL="800100" marR="0" lvl="1" indent="-342900" algn="just">
              <a:lnSpc>
                <a:spcPct val="107000"/>
              </a:lnSpc>
              <a:spcBef>
                <a:spcPts val="0"/>
              </a:spcBef>
              <a:spcAft>
                <a:spcPts val="0"/>
              </a:spcAft>
              <a:buFont typeface="Courier New" panose="02070309020205020404" pitchFamily="49" charset="0"/>
              <a:buChar char="o"/>
            </a:pPr>
            <a:r>
              <a:rPr lang="en-US" sz="1900" dirty="0">
                <a:effectLst/>
                <a:latin typeface="Arial" panose="020B0604020202020204" pitchFamily="34" charset="0"/>
                <a:ea typeface="Calibri" panose="020F0502020204030204" pitchFamily="34" charset="0"/>
                <a:cs typeface="Arial" panose="020B0604020202020204" pitchFamily="34" charset="0"/>
              </a:rPr>
              <a:t>Social and interpersonal skills</a:t>
            </a:r>
          </a:p>
          <a:p>
            <a:pPr marL="800100" marR="0" lvl="1" indent="-342900" algn="just">
              <a:lnSpc>
                <a:spcPct val="107000"/>
              </a:lnSpc>
              <a:spcBef>
                <a:spcPts val="0"/>
              </a:spcBef>
              <a:spcAft>
                <a:spcPts val="0"/>
              </a:spcAft>
              <a:buFont typeface="Courier New" panose="02070309020205020404" pitchFamily="49" charset="0"/>
              <a:buChar char="o"/>
            </a:pPr>
            <a:r>
              <a:rPr lang="en-US" sz="1900" dirty="0">
                <a:effectLst/>
                <a:latin typeface="Arial" panose="020B0604020202020204" pitchFamily="34" charset="0"/>
                <a:ea typeface="Calibri" panose="020F0502020204030204" pitchFamily="34" charset="0"/>
                <a:cs typeface="Arial" panose="020B0604020202020204" pitchFamily="34" charset="0"/>
              </a:rPr>
              <a:t>Use of community resources and self-direction</a:t>
            </a:r>
          </a:p>
          <a:p>
            <a:pPr marL="800100" marR="0" lvl="1" indent="-342900" algn="just">
              <a:lnSpc>
                <a:spcPct val="107000"/>
              </a:lnSpc>
              <a:spcBef>
                <a:spcPts val="0"/>
              </a:spcBef>
              <a:spcAft>
                <a:spcPts val="0"/>
              </a:spcAft>
              <a:buFont typeface="Courier New" panose="02070309020205020404" pitchFamily="49" charset="0"/>
              <a:buChar char="o"/>
            </a:pPr>
            <a:r>
              <a:rPr lang="en-US" sz="1900" dirty="0">
                <a:effectLst/>
                <a:latin typeface="Arial" panose="020B0604020202020204" pitchFamily="34" charset="0"/>
                <a:ea typeface="Calibri" panose="020F0502020204030204" pitchFamily="34" charset="0"/>
                <a:cs typeface="Arial" panose="020B0604020202020204" pitchFamily="34" charset="0"/>
              </a:rPr>
              <a:t>Functional academic skills</a:t>
            </a:r>
          </a:p>
          <a:p>
            <a:pPr marL="342900" marR="0" lvl="0" indent="-342900" algn="just">
              <a:lnSpc>
                <a:spcPct val="107000"/>
              </a:lnSpc>
              <a:spcBef>
                <a:spcPts val="0"/>
              </a:spcBef>
              <a:spcAft>
                <a:spcPts val="800"/>
              </a:spcAft>
              <a:buFont typeface="Arial" panose="020B0604020202020204" pitchFamily="34" charset="0"/>
              <a:buChar char="•"/>
            </a:pPr>
            <a:r>
              <a:rPr lang="en-US" sz="1900" b="1" dirty="0">
                <a:effectLst/>
                <a:latin typeface="Arial" panose="020B0604020202020204" pitchFamily="34" charset="0"/>
                <a:ea typeface="Calibri" panose="020F0502020204030204" pitchFamily="34" charset="0"/>
                <a:cs typeface="Arial" panose="020B0604020202020204" pitchFamily="34" charset="0"/>
              </a:rPr>
              <a:t>AND</a:t>
            </a:r>
            <a:r>
              <a:rPr lang="en-US" sz="1900" dirty="0">
                <a:effectLst/>
                <a:latin typeface="Arial" panose="020B0604020202020204" pitchFamily="34" charset="0"/>
                <a:ea typeface="Calibri" panose="020F0502020204030204" pitchFamily="34" charset="0"/>
                <a:cs typeface="Arial" panose="020B0604020202020204" pitchFamily="34" charset="0"/>
              </a:rPr>
              <a:t> constitute a substantial handicap which is reasonably expected to continue indefinitely.</a:t>
            </a:r>
          </a:p>
          <a:p>
            <a:pPr marL="342900" marR="0" lvl="0" indent="-342900" algn="just">
              <a:lnSpc>
                <a:spcPct val="107000"/>
              </a:lnSpc>
              <a:spcBef>
                <a:spcPts val="0"/>
              </a:spcBef>
              <a:spcAft>
                <a:spcPts val="800"/>
              </a:spcAft>
              <a:buFont typeface="Arial" panose="020B0604020202020204" pitchFamily="34" charset="0"/>
              <a:buChar char="•"/>
            </a:pPr>
            <a:endParaRPr lang="en-US" sz="1900" dirty="0">
              <a:effectLst/>
              <a:latin typeface="Arial" panose="020B0604020202020204" pitchFamily="34" charset="0"/>
              <a:cs typeface="Arial" panose="020B0604020202020204" pitchFamily="34" charset="0"/>
            </a:endParaRPr>
          </a:p>
          <a:p>
            <a:pPr marL="0" marR="0" lvl="0" indent="0" algn="just">
              <a:lnSpc>
                <a:spcPct val="107000"/>
              </a:lnSpc>
              <a:spcBef>
                <a:spcPts val="0"/>
              </a:spcBef>
              <a:spcAft>
                <a:spcPts val="800"/>
              </a:spcAft>
              <a:buFont typeface="Arial" panose="020B0604020202020204" pitchFamily="34" charset="0"/>
              <a:buNone/>
            </a:pPr>
            <a:r>
              <a:rPr lang="en-US" sz="1900" b="1" u="sng" dirty="0">
                <a:latin typeface="Arial" panose="020B0604020202020204" pitchFamily="34" charset="0"/>
                <a:cs typeface="Arial" panose="020B0604020202020204" pitchFamily="34" charset="0"/>
              </a:rPr>
              <a:t>BORDERLINE INTELLECTUAL FUNCTIONING</a:t>
            </a:r>
          </a:p>
          <a:p>
            <a:pPr marL="342900" marR="0" lvl="0" indent="-342900">
              <a:lnSpc>
                <a:spcPct val="107000"/>
              </a:lnSpc>
              <a:spcBef>
                <a:spcPts val="0"/>
              </a:spcBef>
              <a:spcAft>
                <a:spcPts val="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IQ range of 71-84</a:t>
            </a:r>
          </a:p>
          <a:p>
            <a:pPr marL="342900" marR="0" lvl="0" indent="-342900">
              <a:lnSpc>
                <a:spcPct val="107000"/>
              </a:lnSpc>
              <a:spcBef>
                <a:spcPts val="0"/>
              </a:spcBef>
              <a:spcAft>
                <a:spcPts val="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May diagnose ID if 71-75, but with careful consideration of adaptive functioning and other factors.</a:t>
            </a:r>
          </a:p>
          <a:p>
            <a:pPr marL="342900" marR="0" lvl="0" indent="-342900">
              <a:lnSpc>
                <a:spcPct val="107000"/>
              </a:lnSpc>
              <a:spcBef>
                <a:spcPts val="0"/>
              </a:spcBef>
              <a:spcAft>
                <a:spcPts val="80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May be especially difficult if other diagnoses (such as psychotic disorder) are involved.</a:t>
            </a:r>
          </a:p>
          <a:p>
            <a:pPr marL="342900" marR="0" lvl="0" indent="-342900">
              <a:lnSpc>
                <a:spcPct val="107000"/>
              </a:lnSpc>
              <a:spcBef>
                <a:spcPts val="0"/>
              </a:spcBef>
              <a:spcAft>
                <a:spcPts val="800"/>
              </a:spcAft>
              <a:buFont typeface="Symbol" panose="05050102010706020507" pitchFamily="18" charset="2"/>
              <a:buChar char=""/>
            </a:pP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nSpc>
                <a:spcPct val="107000"/>
              </a:lnSpc>
              <a:spcBef>
                <a:spcPts val="0"/>
              </a:spcBef>
              <a:spcAft>
                <a:spcPts val="800"/>
              </a:spcAft>
              <a:buFont typeface="Symbol" panose="05050102010706020507" pitchFamily="18" charset="2"/>
              <a:buNone/>
            </a:pPr>
            <a:r>
              <a:rPr lang="en-US" sz="1900" b="1" u="sng" dirty="0">
                <a:effectLst/>
                <a:latin typeface="Arial" panose="020B0604020202020204" pitchFamily="34" charset="0"/>
                <a:ea typeface="Calibri" panose="020F0502020204030204" pitchFamily="34" charset="0"/>
                <a:cs typeface="Arial" panose="020B0604020202020204" pitchFamily="34" charset="0"/>
              </a:rPr>
              <a:t>SPECIAL EDUCATION SERVICES AND/OR LEARNING DISABILITY</a:t>
            </a:r>
          </a:p>
          <a:p>
            <a:pPr marL="0" marR="0">
              <a:lnSpc>
                <a:spcPct val="107000"/>
              </a:lnSpc>
              <a:spcBef>
                <a:spcPts val="0"/>
              </a:spcBef>
              <a:spcAft>
                <a:spcPts val="800"/>
              </a:spcAft>
            </a:pPr>
            <a:r>
              <a:rPr lang="en-US" sz="1900" dirty="0">
                <a:effectLst/>
                <a:latin typeface="Arial" panose="020B0604020202020204" pitchFamily="34" charset="0"/>
                <a:ea typeface="Calibri" panose="020F0502020204030204" pitchFamily="34" charset="0"/>
                <a:cs typeface="Arial" panose="020B0604020202020204" pitchFamily="34" charset="0"/>
              </a:rPr>
              <a:t>Special education services are not an indicator of ID, although individuals with ID may receive these services:</a:t>
            </a:r>
          </a:p>
          <a:p>
            <a:pPr marL="342900" marR="0" lvl="0" indent="-342900">
              <a:lnSpc>
                <a:spcPct val="107000"/>
              </a:lnSpc>
              <a:spcBef>
                <a:spcPts val="0"/>
              </a:spcBef>
              <a:spcAft>
                <a:spcPts val="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Mental health issues</a:t>
            </a:r>
          </a:p>
          <a:p>
            <a:pPr marL="342900" marR="0" lvl="0" indent="-342900">
              <a:lnSpc>
                <a:spcPct val="107000"/>
              </a:lnSpc>
              <a:spcBef>
                <a:spcPts val="0"/>
              </a:spcBef>
              <a:spcAft>
                <a:spcPts val="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Behavior problems</a:t>
            </a:r>
          </a:p>
          <a:p>
            <a:pPr marL="342900" marR="0" lvl="0" indent="-342900">
              <a:lnSpc>
                <a:spcPct val="107000"/>
              </a:lnSpc>
              <a:spcBef>
                <a:spcPts val="0"/>
              </a:spcBef>
              <a:spcAft>
                <a:spcPts val="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Attention-Deficit/Hyperactivity Disorder (ADHD)</a:t>
            </a:r>
          </a:p>
          <a:p>
            <a:pPr marL="342900" marR="0" lvl="0" indent="-342900">
              <a:lnSpc>
                <a:spcPct val="107000"/>
              </a:lnSpc>
              <a:spcBef>
                <a:spcPts val="0"/>
              </a:spcBef>
              <a:spcAft>
                <a:spcPts val="800"/>
              </a:spcAft>
              <a:buFont typeface="Symbol" panose="05050102010706020507" pitchFamily="18" charset="2"/>
              <a:buChar char=""/>
            </a:pPr>
            <a:r>
              <a:rPr lang="en-US" sz="1900" dirty="0">
                <a:effectLst/>
                <a:latin typeface="Arial" panose="020B0604020202020204" pitchFamily="34" charset="0"/>
                <a:ea typeface="Calibri" panose="020F0502020204030204" pitchFamily="34" charset="0"/>
                <a:cs typeface="Arial" panose="020B0604020202020204" pitchFamily="34" charset="0"/>
              </a:rPr>
              <a:t>Learning disability – diagnosed when individual’s achievement on individually administered, standardized tests in reading, mathematics, or written expression is substantially below that expected for age, schooling, and level of intelligence.</a:t>
            </a:r>
          </a:p>
          <a:p>
            <a:pPr marL="342900" marR="0" lvl="0" indent="-342900">
              <a:lnSpc>
                <a:spcPct val="107000"/>
              </a:lnSpc>
              <a:spcBef>
                <a:spcPts val="0"/>
              </a:spcBef>
              <a:spcAft>
                <a:spcPts val="800"/>
              </a:spcAft>
              <a:buFont typeface="Symbol" panose="05050102010706020507" pitchFamily="18" charset="2"/>
              <a:buChar char=""/>
            </a:pP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Arial" panose="020B0604020202020204" pitchFamily="34" charset="0"/>
              <a:buChar char="•"/>
            </a:pPr>
            <a:endParaRPr lang="en-US" sz="19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15</a:t>
            </a:fld>
            <a:endParaRPr lang="en-US"/>
          </a:p>
        </p:txBody>
      </p:sp>
    </p:spTree>
    <p:extLst>
      <p:ext uri="{BB962C8B-B14F-4D97-AF65-F5344CB8AC3E}">
        <p14:creationId xmlns:p14="http://schemas.microsoft.com/office/powerpoint/2010/main" val="1524632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pPr marL="0" marR="0" lvl="0" indent="0" algn="just">
              <a:lnSpc>
                <a:spcPct val="107000"/>
              </a:lnSpc>
              <a:spcBef>
                <a:spcPts val="0"/>
              </a:spcBef>
              <a:spcAft>
                <a:spcPts val="0"/>
              </a:spcAft>
              <a:buFont typeface="Arial" panose="020B0604020202020204" pitchFamily="34" charset="0"/>
              <a:buNone/>
            </a:pPr>
            <a:r>
              <a:rPr lang="en-US" sz="1900" b="1" u="sng" dirty="0">
                <a:effectLst/>
                <a:latin typeface="Arial" panose="020B0604020202020204" pitchFamily="34" charset="0"/>
                <a:ea typeface="Calibri" panose="020F0502020204030204" pitchFamily="34" charset="0"/>
                <a:cs typeface="Arial" panose="020B0604020202020204" pitchFamily="34" charset="0"/>
              </a:rPr>
              <a:t>Martha</a:t>
            </a:r>
          </a:p>
          <a:p>
            <a:pPr marL="0" marR="0" lvl="0" indent="0" algn="just">
              <a:lnSpc>
                <a:spcPct val="107000"/>
              </a:lnSpc>
              <a:spcBef>
                <a:spcPts val="0"/>
              </a:spcBef>
              <a:spcAft>
                <a:spcPts val="0"/>
              </a:spcAft>
              <a:buFont typeface="Arial" panose="020B0604020202020204" pitchFamily="34" charset="0"/>
              <a:buNone/>
            </a:pPr>
            <a:endParaRPr lang="en-US" sz="1900" b="1" u="sng"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just">
              <a:lnSpc>
                <a:spcPct val="107000"/>
              </a:lnSpc>
              <a:spcBef>
                <a:spcPts val="0"/>
              </a:spcBef>
              <a:spcAft>
                <a:spcPts val="0"/>
              </a:spcAft>
              <a:buFont typeface="Arial" panose="020B0604020202020204" pitchFamily="34" charset="0"/>
              <a:buNone/>
            </a:pPr>
            <a:r>
              <a:rPr lang="en-US" sz="1900" b="1" u="sng" dirty="0">
                <a:effectLst/>
                <a:latin typeface="Arial" panose="020B0604020202020204" pitchFamily="34" charset="0"/>
                <a:ea typeface="Calibri" panose="020F0502020204030204" pitchFamily="34" charset="0"/>
                <a:cs typeface="Arial" panose="020B0604020202020204" pitchFamily="34" charset="0"/>
              </a:rPr>
              <a:t>ID – what other things cause ID?  Dementia, TBI, Chronic substance use, psychosis/schizophrenia</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16</a:t>
            </a:fld>
            <a:endParaRPr lang="en-US"/>
          </a:p>
        </p:txBody>
      </p:sp>
    </p:spTree>
    <p:extLst>
      <p:ext uri="{BB962C8B-B14F-4D97-AF65-F5344CB8AC3E}">
        <p14:creationId xmlns:p14="http://schemas.microsoft.com/office/powerpoint/2010/main" val="13614134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Jeannette </a:t>
            </a:r>
            <a:r>
              <a:rPr lang="en-US" b="1" dirty="0"/>
              <a:t>Cerebral Palsy </a:t>
            </a:r>
            <a:r>
              <a:rPr lang="en-US" dirty="0"/>
              <a:t>means a group of disabling symptoms of extended duration which results from damage to the developing brain that may occur before, during, or after birth and that results in the loss or impairment of control over voluntary muscles. For the purposes of this definition, cerebral palsy does not include those symptoms or impairments resulting solely from a stroke. Diagnosis is confirmed by written documentation from either a medical doctor, doctor of osteopathy, or other medical records documenting a diagnosis of cerebral palsy before the age of 18. </a:t>
            </a:r>
          </a:p>
        </p:txBody>
      </p:sp>
      <p:sp>
        <p:nvSpPr>
          <p:cNvPr id="4" name="Slide Number Placeholder 3"/>
          <p:cNvSpPr>
            <a:spLocks noGrp="1"/>
          </p:cNvSpPr>
          <p:nvPr>
            <p:ph type="sldNum" sz="quarter" idx="10"/>
          </p:nvPr>
        </p:nvSpPr>
        <p:spPr/>
        <p:txBody>
          <a:bodyPr/>
          <a:lstStyle/>
          <a:p>
            <a:fld id="{A7A1525B-F2EA-4E9F-A179-E30EAED4B745}" type="slidenum">
              <a:rPr lang="en-US" smtClean="0"/>
              <a:pPr/>
              <a:t>17</a:t>
            </a:fld>
            <a:endParaRPr lang="en-US"/>
          </a:p>
        </p:txBody>
      </p:sp>
    </p:spTree>
    <p:extLst>
      <p:ext uri="{BB962C8B-B14F-4D97-AF65-F5344CB8AC3E}">
        <p14:creationId xmlns:p14="http://schemas.microsoft.com/office/powerpoint/2010/main" val="3152781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a:p>
          <a:p>
            <a:r>
              <a:rPr lang="en-US" dirty="0"/>
              <a:t>LVR. </a:t>
            </a:r>
            <a:r>
              <a:rPr lang="en-US" b="1" dirty="0"/>
              <a:t>Autism: </a:t>
            </a:r>
            <a:r>
              <a:rPr lang="en-US" dirty="0"/>
              <a:t>Autism means a pervasive, neurologically based developmental disability of extended duration which causes severe learning, communication, and behavior disorders with age of onset during infancy or childhood. Individuals with autism exhibit impairment in reciprocal social interaction, impairment in verbal and nonverbal communication and imaginative ability, and a markedly restricted repertoire of activities and interests. A diagnosis of autism may be made by licensed psychiatrists, psychologists, neurologists, or developmental pediatricians who have specific training and experience in making such diagnosis. </a:t>
            </a:r>
          </a:p>
          <a:p>
            <a:r>
              <a:rPr lang="en-US" sz="1200" kern="1200" dirty="0">
                <a:solidFill>
                  <a:schemeClr val="tx1"/>
                </a:solidFill>
                <a:effectLst/>
                <a:latin typeface="+mn-lt"/>
                <a:ea typeface="+mn-ea"/>
                <a:cs typeface="+mn-cs"/>
              </a:rPr>
              <a:t>Pursuant to our rule, (1) Autism means a</a:t>
            </a:r>
            <a:r>
              <a:rPr lang="en-US" sz="1200" strike="sngStrik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condition which meets the requirements of Section 393.063, F.S., that the condition is:</a:t>
            </a:r>
          </a:p>
          <a:p>
            <a:r>
              <a:rPr lang="en-US" sz="1200" kern="1200" dirty="0">
                <a:solidFill>
                  <a:schemeClr val="tx1"/>
                </a:solidFill>
                <a:effectLst/>
                <a:latin typeface="+mn-lt"/>
                <a:ea typeface="+mn-ea"/>
                <a:cs typeface="+mn-cs"/>
              </a:rPr>
              <a:t>(a) Pervasive, meaning always present and without interruption;</a:t>
            </a:r>
          </a:p>
          <a:p>
            <a:r>
              <a:rPr lang="en-US" sz="1200" kern="1200" dirty="0">
                <a:solidFill>
                  <a:schemeClr val="tx1"/>
                </a:solidFill>
                <a:effectLst/>
                <a:latin typeface="+mn-lt"/>
                <a:ea typeface="+mn-ea"/>
                <a:cs typeface="+mn-cs"/>
              </a:rPr>
              <a:t>(b) Neurologically based, meaning that the condition is not the result of physical impairment;</a:t>
            </a:r>
          </a:p>
          <a:p>
            <a:r>
              <a:rPr lang="en-US" sz="1200" kern="1200" dirty="0">
                <a:solidFill>
                  <a:schemeClr val="tx1"/>
                </a:solidFill>
                <a:effectLst/>
                <a:latin typeface="+mn-lt"/>
                <a:ea typeface="+mn-ea"/>
                <a:cs typeface="+mn-cs"/>
              </a:rPr>
              <a:t>(c) A developmental disability with age of onset during infancy or childhood;</a:t>
            </a:r>
          </a:p>
          <a:p>
            <a:r>
              <a:rPr lang="en-US" sz="1200" kern="1200" dirty="0">
                <a:solidFill>
                  <a:schemeClr val="tx1"/>
                </a:solidFill>
                <a:effectLst/>
                <a:latin typeface="+mn-lt"/>
                <a:ea typeface="+mn-ea"/>
                <a:cs typeface="+mn-cs"/>
              </a:rPr>
              <a:t>(d) With extended duration, meaning that the condition reasonably can be expected to continue indefinitely into the future;</a:t>
            </a:r>
          </a:p>
          <a:p>
            <a:r>
              <a:rPr lang="en-US" sz="1200" kern="1200" dirty="0">
                <a:solidFill>
                  <a:schemeClr val="tx1"/>
                </a:solidFill>
                <a:effectLst/>
                <a:latin typeface="+mn-lt"/>
                <a:ea typeface="+mn-ea"/>
                <a:cs typeface="+mn-cs"/>
              </a:rPr>
              <a:t>(e) Causes severe learning disorders resulting in both severe communication disorders affecting both verbal and nonverbal skills, and severe behavior disorders. Autism is characterized by an individual evidencing at least six of the following twelve features from the following subparts 1 and 2, with at least one feature from subpart 2:</a:t>
            </a:r>
          </a:p>
          <a:p>
            <a:r>
              <a:rPr lang="en-US" sz="1200" kern="1200" dirty="0">
                <a:solidFill>
                  <a:schemeClr val="tx1"/>
                </a:solidFill>
                <a:effectLst/>
                <a:latin typeface="+mn-lt"/>
                <a:ea typeface="+mn-ea"/>
                <a:cs typeface="+mn-cs"/>
              </a:rPr>
              <a:t>1. Severe communication disorders, which may include:</a:t>
            </a:r>
          </a:p>
          <a:p>
            <a:r>
              <a:rPr lang="en-US" sz="1200" kern="1200" dirty="0">
                <a:solidFill>
                  <a:schemeClr val="tx1"/>
                </a:solidFill>
                <a:effectLst/>
                <a:latin typeface="+mn-lt"/>
                <a:ea typeface="+mn-ea"/>
                <a:cs typeface="+mn-cs"/>
              </a:rPr>
              <a:t>a. A delay in, or total lack of, the development of spoken language (not accompanied by an attempt to compensate through alternative modes of communication such as gesture or mime);</a:t>
            </a:r>
          </a:p>
          <a:p>
            <a:r>
              <a:rPr lang="en-US" sz="1200" kern="1200" dirty="0">
                <a:solidFill>
                  <a:schemeClr val="tx1"/>
                </a:solidFill>
                <a:effectLst/>
                <a:latin typeface="+mn-lt"/>
                <a:ea typeface="+mn-ea"/>
                <a:cs typeface="+mn-cs"/>
              </a:rPr>
              <a:t>b. Stereotyped and repetitive use of language or idiosyncratic language; </a:t>
            </a:r>
          </a:p>
          <a:p>
            <a:r>
              <a:rPr lang="en-US" sz="1200" kern="1200" dirty="0">
                <a:solidFill>
                  <a:schemeClr val="tx1"/>
                </a:solidFill>
                <a:effectLst/>
                <a:latin typeface="+mn-lt"/>
                <a:ea typeface="+mn-ea"/>
                <a:cs typeface="+mn-cs"/>
              </a:rPr>
              <a:t>c. For those applicants with speech, marked impairment in the use of multiple nonverbal behaviors such as eye-to-eye gaze, facial expression, body postures, and gestures to regulate social interaction;</a:t>
            </a:r>
          </a:p>
          <a:p>
            <a:r>
              <a:rPr lang="en-US" sz="1200" kern="1200" dirty="0">
                <a:solidFill>
                  <a:schemeClr val="tx1"/>
                </a:solidFill>
                <a:effectLst/>
                <a:latin typeface="+mn-lt"/>
                <a:ea typeface="+mn-ea"/>
                <a:cs typeface="+mn-cs"/>
              </a:rPr>
              <a:t>d. Failure to develop peer relationships appropriate to developmental level;</a:t>
            </a:r>
          </a:p>
          <a:p>
            <a:r>
              <a:rPr lang="en-US" sz="1200" kern="1200" dirty="0">
                <a:solidFill>
                  <a:schemeClr val="tx1"/>
                </a:solidFill>
                <a:effectLst/>
                <a:latin typeface="+mn-lt"/>
                <a:ea typeface="+mn-ea"/>
                <a:cs typeface="+mn-cs"/>
              </a:rPr>
              <a:t>e. A lack of spontaneous seeking to share enjoyment, interests, or achievements with other people (e.g., by a lack of showing, bringing, pointing out objects of interest, or achievements to others);</a:t>
            </a:r>
          </a:p>
          <a:p>
            <a:r>
              <a:rPr lang="en-US" sz="1200" kern="1200" dirty="0">
                <a:solidFill>
                  <a:schemeClr val="tx1"/>
                </a:solidFill>
                <a:effectLst/>
                <a:latin typeface="+mn-lt"/>
                <a:ea typeface="+mn-ea"/>
                <a:cs typeface="+mn-cs"/>
              </a:rPr>
              <a:t>f. Lack of social or emotional reciprocity;</a:t>
            </a:r>
          </a:p>
          <a:p>
            <a:r>
              <a:rPr lang="en-US" sz="1200" kern="1200" dirty="0">
                <a:solidFill>
                  <a:schemeClr val="tx1"/>
                </a:solidFill>
                <a:effectLst/>
                <a:latin typeface="+mn-lt"/>
                <a:ea typeface="+mn-ea"/>
                <a:cs typeface="+mn-cs"/>
              </a:rPr>
              <a:t>g. Marked impairment in the ability to initiate or sustain a conversation with others in individuals with adequate speech; or</a:t>
            </a:r>
          </a:p>
          <a:p>
            <a:r>
              <a:rPr lang="en-US" sz="1200" kern="1200" dirty="0">
                <a:solidFill>
                  <a:schemeClr val="tx1"/>
                </a:solidFill>
                <a:effectLst/>
                <a:latin typeface="+mn-lt"/>
                <a:ea typeface="+mn-ea"/>
                <a:cs typeface="+mn-cs"/>
              </a:rPr>
              <a:t>h. Impaired imaginative ability evidenced by a lack of varied, spontaneous make-believe play or social imitative play appropriate to developmental level.</a:t>
            </a:r>
          </a:p>
          <a:p>
            <a:r>
              <a:rPr lang="en-US" sz="1200" kern="1200" dirty="0">
                <a:solidFill>
                  <a:schemeClr val="tx1"/>
                </a:solidFill>
                <a:effectLst/>
                <a:latin typeface="+mn-lt"/>
                <a:ea typeface="+mn-ea"/>
                <a:cs typeface="+mn-cs"/>
              </a:rPr>
              <a:t>2. Severe behavior disorders, which are restricted, repetitive and stereotyped patterns of behavior, interests, and activities which may include:</a:t>
            </a:r>
          </a:p>
          <a:p>
            <a:r>
              <a:rPr lang="en-US" sz="1200" kern="1200" dirty="0">
                <a:solidFill>
                  <a:schemeClr val="tx1"/>
                </a:solidFill>
                <a:effectLst/>
                <a:latin typeface="+mn-lt"/>
                <a:ea typeface="+mn-ea"/>
                <a:cs typeface="+mn-cs"/>
              </a:rPr>
              <a:t>a. Encompassing preoccupation with one or more stereotyped and restricted patterns of interest that is abnormal either in intensity or focus;</a:t>
            </a:r>
          </a:p>
          <a:p>
            <a:r>
              <a:rPr lang="en-US" sz="1200" kern="1200" dirty="0">
                <a:solidFill>
                  <a:schemeClr val="tx1"/>
                </a:solidFill>
                <a:effectLst/>
                <a:latin typeface="+mn-lt"/>
                <a:ea typeface="+mn-ea"/>
                <a:cs typeface="+mn-cs"/>
              </a:rPr>
              <a:t>b. Apparently inflexible adherence to specific, nonfunctional routines or rituals</a:t>
            </a:r>
          </a:p>
          <a:p>
            <a:r>
              <a:rPr lang="en-US" sz="1200" kern="1200" dirty="0">
                <a:solidFill>
                  <a:schemeClr val="tx1"/>
                </a:solidFill>
                <a:effectLst/>
                <a:latin typeface="+mn-lt"/>
                <a:ea typeface="+mn-ea"/>
                <a:cs typeface="+mn-cs"/>
              </a:rPr>
              <a:t>c. Stereotyped and repetitive motor mannerisms (e.g., hand or finger flapping or twisting, or complex whole-body movements); or</a:t>
            </a:r>
          </a:p>
          <a:p>
            <a:r>
              <a:rPr lang="en-US" sz="1200" kern="1200" dirty="0">
                <a:solidFill>
                  <a:schemeClr val="tx1"/>
                </a:solidFill>
                <a:effectLst/>
                <a:latin typeface="+mn-lt"/>
                <a:ea typeface="+mn-ea"/>
                <a:cs typeface="+mn-cs"/>
              </a:rPr>
              <a:t>d. Persistent preoccupation with parts of objects. </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18</a:t>
            </a:fld>
            <a:endParaRPr lang="en-US"/>
          </a:p>
        </p:txBody>
      </p:sp>
    </p:spTree>
    <p:extLst>
      <p:ext uri="{BB962C8B-B14F-4D97-AF65-F5344CB8AC3E}">
        <p14:creationId xmlns:p14="http://schemas.microsoft.com/office/powerpoint/2010/main" val="23403252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65G-4.014 Eligibility for Agency Services – Definitions.</a:t>
            </a:r>
          </a:p>
          <a:p>
            <a:r>
              <a:rPr lang="en-US" dirty="0"/>
              <a:t>(1) Autism means -a condition which meets the requirements of Section 393.063, F.S., that the condition is:</a:t>
            </a:r>
          </a:p>
          <a:p>
            <a:pPr lvl="1"/>
            <a:r>
              <a:rPr lang="en-US" dirty="0"/>
              <a:t>(a</a:t>
            </a:r>
            <a:r>
              <a:rPr lang="en-US" b="1" dirty="0"/>
              <a:t>) Pervasive</a:t>
            </a:r>
            <a:r>
              <a:rPr lang="en-US" dirty="0"/>
              <a:t>, meaning always present and without interruption;</a:t>
            </a:r>
          </a:p>
          <a:p>
            <a:pPr lvl="1"/>
            <a:r>
              <a:rPr lang="en-US" dirty="0"/>
              <a:t>(b) </a:t>
            </a:r>
            <a:r>
              <a:rPr lang="en-US" b="1" dirty="0"/>
              <a:t>Neurologically based</a:t>
            </a:r>
            <a:r>
              <a:rPr lang="en-US" dirty="0"/>
              <a:t>, meaning that the condition is not the result of physical impairment;</a:t>
            </a:r>
          </a:p>
          <a:p>
            <a:pPr lvl="1"/>
            <a:r>
              <a:rPr lang="en-US" dirty="0"/>
              <a:t>(c) </a:t>
            </a:r>
            <a:r>
              <a:rPr lang="en-US" b="1" dirty="0"/>
              <a:t>A developmental disability </a:t>
            </a:r>
            <a:r>
              <a:rPr lang="en-US" dirty="0"/>
              <a:t>with age of onset during infancy or childhood;</a:t>
            </a:r>
          </a:p>
          <a:p>
            <a:pPr lvl="1"/>
            <a:r>
              <a:rPr lang="en-US" dirty="0"/>
              <a:t>(d) </a:t>
            </a:r>
            <a:r>
              <a:rPr lang="en-US" b="1" dirty="0"/>
              <a:t>With extended duration</a:t>
            </a:r>
            <a:r>
              <a:rPr lang="en-US" dirty="0"/>
              <a:t>, meaning that the condition reasonably can be expected to continue indefinitely into the future;</a:t>
            </a:r>
          </a:p>
          <a:p>
            <a:pPr lvl="1"/>
            <a:r>
              <a:rPr lang="en-US" dirty="0"/>
              <a:t>(e) </a:t>
            </a:r>
            <a:r>
              <a:rPr lang="en-US" b="1" dirty="0"/>
              <a:t>Causes severe learning disorders resulting in </a:t>
            </a:r>
            <a:r>
              <a:rPr lang="en-US" b="1" u="sng" dirty="0"/>
              <a:t>both </a:t>
            </a:r>
            <a:r>
              <a:rPr lang="en-US" b="1" dirty="0"/>
              <a:t>severe communication disorders affecting both verbal and nonverbal skills, and severe behavior disorders.</a:t>
            </a:r>
          </a:p>
          <a:p>
            <a:pPr lvl="1"/>
            <a:endParaRPr lang="en-US" b="1" dirty="0"/>
          </a:p>
          <a:p>
            <a:pPr lvl="1"/>
            <a:r>
              <a:rPr lang="en-US" b="1" dirty="0"/>
              <a:t>Symptom overlap with:</a:t>
            </a:r>
          </a:p>
          <a:p>
            <a:pPr marL="1085850" lvl="2" indent="-171450">
              <a:buFont typeface="Arial" panose="020B0604020202020204" pitchFamily="34" charset="0"/>
              <a:buChar char="•"/>
            </a:pPr>
            <a:r>
              <a:rPr lang="en-US" b="1" dirty="0"/>
              <a:t>ADHD</a:t>
            </a:r>
          </a:p>
          <a:p>
            <a:pPr marL="1085850" lvl="2" indent="-171450">
              <a:buFont typeface="Arial" panose="020B0604020202020204" pitchFamily="34" charset="0"/>
              <a:buChar char="•"/>
            </a:pPr>
            <a:r>
              <a:rPr lang="en-US" b="1" dirty="0"/>
              <a:t>Schizophrenia, psychosis</a:t>
            </a:r>
          </a:p>
          <a:p>
            <a:pPr marL="1085850" lvl="2" indent="-171450">
              <a:buFont typeface="Arial" panose="020B0604020202020204" pitchFamily="34" charset="0"/>
              <a:buChar char="•"/>
            </a:pPr>
            <a:r>
              <a:rPr lang="en-US" b="1" dirty="0"/>
              <a:t>Personality Disorders (Schizoid, Schizotypal)</a:t>
            </a:r>
          </a:p>
          <a:p>
            <a:pPr marL="1085850" lvl="2" indent="-171450">
              <a:buFont typeface="Arial" panose="020B0604020202020204" pitchFamily="34" charset="0"/>
              <a:buChar char="•"/>
            </a:pPr>
            <a:r>
              <a:rPr lang="en-US" b="1" dirty="0"/>
              <a:t>PANDAS</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19</a:t>
            </a:fld>
            <a:endParaRPr lang="en-US"/>
          </a:p>
        </p:txBody>
      </p:sp>
    </p:spTree>
    <p:extLst>
      <p:ext uri="{BB962C8B-B14F-4D97-AF65-F5344CB8AC3E}">
        <p14:creationId xmlns:p14="http://schemas.microsoft.com/office/powerpoint/2010/main" val="80319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LVR During today’s presentation we’re going to cover the intake, application and eligibility determination process, the Pre-Enrollment for participation on the </a:t>
            </a:r>
            <a:r>
              <a:rPr lang="en-US" dirty="0" err="1"/>
              <a:t>iBudget</a:t>
            </a:r>
            <a:r>
              <a:rPr lang="en-US" dirty="0"/>
              <a:t> Waiver, the various </a:t>
            </a:r>
            <a:r>
              <a:rPr lang="en-US" dirty="0" err="1"/>
              <a:t>iBudget</a:t>
            </a:r>
            <a:r>
              <a:rPr lang="en-US" dirty="0"/>
              <a:t> Waiver enrollment options, and the </a:t>
            </a:r>
            <a:r>
              <a:rPr lang="en-US" dirty="0" err="1"/>
              <a:t>iBudget</a:t>
            </a:r>
            <a:r>
              <a:rPr lang="en-US" dirty="0"/>
              <a:t> Waiver Services</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a:t>
            </a:fld>
            <a:endParaRPr lang="en-US"/>
          </a:p>
        </p:txBody>
      </p:sp>
    </p:spTree>
    <p:extLst>
      <p:ext uri="{BB962C8B-B14F-4D97-AF65-F5344CB8AC3E}">
        <p14:creationId xmlns:p14="http://schemas.microsoft.com/office/powerpoint/2010/main" val="343319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Jeannette </a:t>
            </a:r>
            <a:r>
              <a:rPr lang="en-US" b="1" dirty="0"/>
              <a:t>Spina Bifida: Individuals with Spina Bifida have a medical diagnosis of spina bifida cystica or myelomeningocele. Diagnosis is confirmed by written documentation from either a medical doctor, doctor of osteopathy, or medical records that document a diagnosis of spina bifida cystica or myelomeningocele before the age of 18. </a:t>
            </a:r>
            <a:r>
              <a:rPr lang="en-US" sz="1200" b="0" i="0" u="none" strike="noStrike" kern="1200" baseline="0" dirty="0">
                <a:solidFill>
                  <a:schemeClr val="tx1"/>
                </a:solidFill>
                <a:latin typeface="+mn-lt"/>
                <a:ea typeface="+mn-ea"/>
                <a:cs typeface="+mn-cs"/>
              </a:rPr>
              <a:t>Individuals with Spina Bifida occulta are not eligible to receive APD services. </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20</a:t>
            </a:fld>
            <a:endParaRPr lang="en-US"/>
          </a:p>
        </p:txBody>
      </p:sp>
    </p:spTree>
    <p:extLst>
      <p:ext uri="{BB962C8B-B14F-4D97-AF65-F5344CB8AC3E}">
        <p14:creationId xmlns:p14="http://schemas.microsoft.com/office/powerpoint/2010/main" val="1308361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b="1" dirty="0"/>
              <a:t>LVR Down syndrome: </a:t>
            </a:r>
            <a:r>
              <a:rPr lang="en-US" dirty="0"/>
              <a:t>Down syndrome means a disorder caused by the presence of an extra chromosome 21. Evidence under this category requires medical records documenting a chromosome analysis (also referred to as a karyotype) finding the individual has an extra genetic material on their number 21 chromosome. In absence of a chromosome analysis, a diagnosis can be accepted from a health care provider certifying the physical signs of the syndrome.</a:t>
            </a:r>
          </a:p>
          <a:p>
            <a:r>
              <a:rPr lang="en-US" dirty="0"/>
              <a:t>Prenatal diagnostic test may also be accepted as proof for eligibility purposes.</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21</a:t>
            </a:fld>
            <a:endParaRPr lang="en-US"/>
          </a:p>
        </p:txBody>
      </p:sp>
    </p:spTree>
    <p:extLst>
      <p:ext uri="{BB962C8B-B14F-4D97-AF65-F5344CB8AC3E}">
        <p14:creationId xmlns:p14="http://schemas.microsoft.com/office/powerpoint/2010/main" val="4184401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b="1" dirty="0"/>
              <a:t>Jeannette  - Phelan-McDermid syndrome: </a:t>
            </a:r>
            <a:r>
              <a:rPr lang="en-US" dirty="0"/>
              <a:t>Phelan-McDermid syndrome is a rare disability. Children are born with a specific chromosomal abnormality. Although the range and severity of symptoms may vary, Phelan-</a:t>
            </a:r>
            <a:r>
              <a:rPr lang="en-US" dirty="0" err="1"/>
              <a:t>McDermid</a:t>
            </a:r>
            <a:r>
              <a:rPr lang="en-US" dirty="0"/>
              <a:t> syndrome is generally characterized by low muscle tone, absent to severely delayed speech, moderate to profound intellectual disability, minor malformed or misshapen features, symptoms of autism spectrum disorder, motor delays, and epilepsy. </a:t>
            </a:r>
          </a:p>
          <a:p>
            <a:pPr defTabSz="931774">
              <a:defRPr/>
            </a:pPr>
            <a:r>
              <a:rPr lang="en-US" dirty="0"/>
              <a:t>Establishing Eligibility – Phelan-</a:t>
            </a:r>
            <a:r>
              <a:rPr lang="en-US" dirty="0" err="1"/>
              <a:t>McDermid</a:t>
            </a:r>
            <a:r>
              <a:rPr lang="en-US" dirty="0"/>
              <a:t> Syndrome. Evidence under this category requires documentation from a physician which provides the diagnosis of Phelan-</a:t>
            </a:r>
            <a:r>
              <a:rPr lang="en-US" dirty="0" err="1"/>
              <a:t>McDermid</a:t>
            </a:r>
            <a:r>
              <a:rPr lang="en-US" dirty="0"/>
              <a:t> Syndrome as derived from genetic testing.</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22</a:t>
            </a:fld>
            <a:endParaRPr lang="en-US"/>
          </a:p>
        </p:txBody>
      </p:sp>
    </p:spTree>
    <p:extLst>
      <p:ext uri="{BB962C8B-B14F-4D97-AF65-F5344CB8AC3E}">
        <p14:creationId xmlns:p14="http://schemas.microsoft.com/office/powerpoint/2010/main" val="7888496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LVR. </a:t>
            </a:r>
            <a:r>
              <a:rPr lang="en-US" b="1" dirty="0"/>
              <a:t>Prader-Willi syndrome: </a:t>
            </a:r>
            <a:r>
              <a:rPr lang="en-US" dirty="0"/>
              <a:t>Prader-Willi syndrome means an inherited condition typified by neonatal hypotonia with failure to thrive, hyperphagia or an excessive drive to eat which leads to obesity usually at 18 to 36 months of age, mild to moderate intellectual disability, hypogonadism, short stature, mild facial dysmorphism, and a characteristic neurobehavior. Diagnosis is confirmed by written documentation from either a medical doctor, doctor of osteopathy, medical records that document a diagnosis of Prader-Willi syndrome before the age of 18. </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23</a:t>
            </a:fld>
            <a:endParaRPr lang="en-US"/>
          </a:p>
        </p:txBody>
      </p:sp>
    </p:spTree>
    <p:extLst>
      <p:ext uri="{BB962C8B-B14F-4D97-AF65-F5344CB8AC3E}">
        <p14:creationId xmlns:p14="http://schemas.microsoft.com/office/powerpoint/2010/main" val="13092653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b="1" dirty="0"/>
              <a:t>Jeannette -  High Risk</a:t>
            </a:r>
            <a:r>
              <a:rPr lang="en-US" dirty="0"/>
              <a:t>: Individuals considered high risk are children between the ages of 3 and 5 years old with either a developmental delay in cognition, language, or physical development, a child surviving a catastrophic infectious or traumatic illness known to be associated with developmental delay, child with a parent or guardian with developmental disabilities who requires assistance in meeting the child’s developmental needs, or a child who has a physical or genetic anomaly associated with developmental disability. </a:t>
            </a:r>
          </a:p>
          <a:p>
            <a:r>
              <a:rPr lang="en-US" dirty="0"/>
              <a:t>Evidence under this category requires a determination by an APD regional office that a medical diagnosis of developmental delay evidenced by the child indicates a high probability that the child is likely to have an eventual diagnosis of a qualifying condition under Rule 65G-4.014, F.A.C., if early intervention services are not provided, or the child has one or more physical or genetic anomalies associated with a developmental disability, such as:</a:t>
            </a:r>
          </a:p>
          <a:p>
            <a:r>
              <a:rPr lang="en-US" dirty="0"/>
              <a:t>(a) Genetic or chromosomal disorders (such as Down syndrome or Rett syndrome);</a:t>
            </a:r>
          </a:p>
          <a:p>
            <a:r>
              <a:rPr lang="en-US" dirty="0"/>
              <a:t>(b) Metabolic disorders (such as phenylketonuria);</a:t>
            </a:r>
          </a:p>
          <a:p>
            <a:r>
              <a:rPr lang="en-US" dirty="0"/>
              <a:t>(c) Congenital malformations (such as microcephaly or hydrocephaly);</a:t>
            </a:r>
          </a:p>
          <a:p>
            <a:r>
              <a:rPr lang="en-US" dirty="0"/>
              <a:t>(d) Neurological abnormalities and insults;</a:t>
            </a:r>
          </a:p>
          <a:p>
            <a:r>
              <a:rPr lang="en-US" dirty="0"/>
              <a:t>(e) Congenital and acquired infectious diseases;</a:t>
            </a:r>
          </a:p>
          <a:p>
            <a:r>
              <a:rPr lang="en-US" dirty="0"/>
              <a:t>(f) Chronic or catastrophic illnesses or injuries;</a:t>
            </a:r>
          </a:p>
          <a:p>
            <a:r>
              <a:rPr lang="en-US" dirty="0"/>
              <a:t>(g) A parent or guardian with developmental disabilities who requires assistance in meeting the child’s developmental needs; or</a:t>
            </a:r>
          </a:p>
          <a:p>
            <a:r>
              <a:rPr lang="en-US" dirty="0"/>
              <a:t>(h) Other conditions or genetic disorders generally associated with developmental disabilities, such as tuberous sclerosis, congenital syphilis, fetal alcohol syndrome, or maternal rubella, as documented by a physician.</a:t>
            </a:r>
          </a:p>
          <a:p>
            <a:r>
              <a:rPr lang="en-US" dirty="0"/>
              <a:t>(</a:t>
            </a:r>
            <a:r>
              <a:rPr lang="en-US" dirty="0" err="1"/>
              <a:t>i</a:t>
            </a:r>
            <a:r>
              <a:rPr lang="en-US" dirty="0"/>
              <a:t>) If a child between three and five years of age already has been determined to have a developmental disability in one of the seven categories identified in Chapter 393, F.S., that child shall be eligible for services from the agency under the appropriate diagnosis and shall be added to the Pre-Enrollment.</a:t>
            </a:r>
          </a:p>
          <a:p>
            <a:r>
              <a:rPr lang="en-US" dirty="0"/>
              <a:t>(j) If a child served under the category of high risk does not have a confirmed diagnosis by his or her fifth birthday, they shall be given a notice of case closure and the case will be closed at the agency. The agency shall make the child’s parent or guardian aware of appropriate agencies, programs or school programs which the agency is aware of which might be able to assist the child.</a:t>
            </a:r>
          </a:p>
        </p:txBody>
      </p:sp>
      <p:sp>
        <p:nvSpPr>
          <p:cNvPr id="4" name="Slide Number Placeholder 3"/>
          <p:cNvSpPr>
            <a:spLocks noGrp="1"/>
          </p:cNvSpPr>
          <p:nvPr>
            <p:ph type="sldNum" sz="quarter" idx="10"/>
          </p:nvPr>
        </p:nvSpPr>
        <p:spPr/>
        <p:txBody>
          <a:bodyPr/>
          <a:lstStyle/>
          <a:p>
            <a:fld id="{A7A1525B-F2EA-4E9F-A179-E30EAED4B745}" type="slidenum">
              <a:rPr lang="en-US" smtClean="0"/>
              <a:pPr/>
              <a:t>24</a:t>
            </a:fld>
            <a:endParaRPr lang="en-US"/>
          </a:p>
        </p:txBody>
      </p:sp>
    </p:spTree>
    <p:extLst>
      <p:ext uri="{BB962C8B-B14F-4D97-AF65-F5344CB8AC3E}">
        <p14:creationId xmlns:p14="http://schemas.microsoft.com/office/powerpoint/2010/main" val="37024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LVR. When an applicant is determined eligible for APD services and the iBudget waiver, they are placed on the Agency’s Pre-Enrollment in one of seven Pre-Enrollment priority categories. The first priority category corresponds to individuals who are in crisis:</a:t>
            </a:r>
          </a:p>
          <a:p>
            <a:r>
              <a:rPr lang="en-US" dirty="0"/>
              <a:t>“First priority” crisis category: This means that </a:t>
            </a:r>
          </a:p>
          <a:p>
            <a:pPr marL="171450" indent="-171450">
              <a:buFont typeface="Arial" panose="020B0604020202020204" pitchFamily="34" charset="0"/>
              <a:buChar char="•"/>
            </a:pPr>
            <a:r>
              <a:rPr lang="en-US" dirty="0"/>
              <a:t>The applicant is currently homeless, living in a homeless shelter, or living with relatives in an unsafe environment. </a:t>
            </a:r>
          </a:p>
          <a:p>
            <a:pPr marL="171450" indent="-171450">
              <a:buFont typeface="Arial" panose="020B0604020202020204" pitchFamily="34" charset="0"/>
              <a:buChar char="•"/>
            </a:pPr>
            <a:r>
              <a:rPr lang="en-US" dirty="0"/>
              <a:t>The applicant exhibits behaviors that, without provision of immediate waiver services, may create a life-threatening situation for the applicant or others.</a:t>
            </a:r>
          </a:p>
          <a:p>
            <a:pPr marL="171450" indent="-171450">
              <a:buFont typeface="Arial" panose="020B0604020202020204" pitchFamily="34" charset="0"/>
              <a:buChar char="•"/>
            </a:pPr>
            <a:r>
              <a:rPr lang="en-US" dirty="0"/>
              <a:t>The applicant’s current caregiver is in extreme duress and is no longer able to provide for the applicant’s health and safety because of illness, injury, or advanced age. </a:t>
            </a:r>
          </a:p>
          <a:p>
            <a:r>
              <a:rPr lang="en-US" b="1" dirty="0"/>
              <a:t>***ADDITIONAL INFORMATION, IF NEEDED:</a:t>
            </a:r>
          </a:p>
          <a:p>
            <a:r>
              <a:rPr lang="en-US" dirty="0"/>
              <a:t>The applicant is currently homeless, living in a homeless shelter, or living with relatives in an unsafe environment. In such cases, the following indicia, supported by credible evidence, are relevant to a crisis determination in this category:</a:t>
            </a:r>
          </a:p>
          <a:p>
            <a:r>
              <a:rPr lang="en-US" dirty="0"/>
              <a:t>(a) Without immediate provision of waiver services, the health and safety of the applicant are at risk;</a:t>
            </a:r>
          </a:p>
          <a:p>
            <a:r>
              <a:rPr lang="en-US" dirty="0"/>
              <a:t>(b) The applicant has no shelter available and needs emergency placement by the Agency or another state agency;</a:t>
            </a:r>
          </a:p>
          <a:p>
            <a:r>
              <a:rPr lang="en-US" dirty="0"/>
              <a:t>(c) Alternative funding is not available for other placement and services to the applicant;</a:t>
            </a:r>
          </a:p>
          <a:p>
            <a:r>
              <a:rPr lang="en-US" dirty="0"/>
              <a:t>(d) The applicant temporarily is staying with friends or relatives but residence is not expected to last more than several weeks;</a:t>
            </a:r>
          </a:p>
          <a:p>
            <a:r>
              <a:rPr lang="en-US" dirty="0"/>
              <a:t>(e) The applicant’s caregiver has no legal obligation to provide shelter to the applicant and the caregiver’s commitment to shelter the applicant is low; </a:t>
            </a:r>
          </a:p>
          <a:p>
            <a:r>
              <a:rPr lang="en-US" dirty="0"/>
              <a:t>(f) Factors affecting the applicant’s safety in the current setting include risk of physical abuse of the applicant or risk of insufficient supervision and support;</a:t>
            </a:r>
          </a:p>
          <a:p>
            <a:r>
              <a:rPr lang="en-US" dirty="0"/>
              <a:t>(g) The home has insufficient room to shelter the applicant, or the applicant must share a room in an inappropriate living arrangement, based on the ages, genders, and conditions of the persons sharing the room;</a:t>
            </a:r>
          </a:p>
          <a:p>
            <a:r>
              <a:rPr lang="en-US" dirty="0"/>
              <a:t>(h) The applicant’s desire for placement creates a reasonable expectation that the applicant will be cooperative with placement; </a:t>
            </a:r>
          </a:p>
          <a:p>
            <a:r>
              <a:rPr lang="en-US" dirty="0"/>
              <a:t>(</a:t>
            </a:r>
            <a:r>
              <a:rPr lang="en-US" dirty="0" err="1"/>
              <a:t>i</a:t>
            </a:r>
            <a:r>
              <a:rPr lang="en-US" dirty="0"/>
              <a:t>) Violence or illegal activities within the applicant’s current living environment by the applicant or others has required the intervention of local or state law enforcement authorities; </a:t>
            </a:r>
          </a:p>
          <a:p>
            <a:r>
              <a:rPr lang="en-US" dirty="0"/>
              <a:t>(j) Complaints of neglect, exploitation, or abuse of the applicant to Protective Services, or other adverse environmental conditions affecting the applicant, have been investigated and confirmed pursuant to Chapter 39, Part II, or Section 415.104, F.S.;</a:t>
            </a:r>
          </a:p>
          <a:p>
            <a:r>
              <a:rPr lang="en-US" dirty="0"/>
              <a:t>(k) The applicant requires services of greater intensity. </a:t>
            </a:r>
          </a:p>
          <a:p>
            <a:r>
              <a:rPr lang="en-US" dirty="0"/>
              <a:t>(5) “Second priority” crisis category: The applicant exhibits behaviors that, without provision of immediate waiver services, may create a life-threatening situation for the applicant or others, or that may result in bodily harm to the applicant or others requiring emergency medical care from a physician. In such cases, the following indicia supported by credible evidence are relevant to a determination of crisis under this category:</a:t>
            </a:r>
          </a:p>
          <a:p>
            <a:r>
              <a:rPr lang="en-US" dirty="0"/>
              <a:t>(a) Without immediate waiver services, the health and safety of the applicant or others in the household is at risk;</a:t>
            </a:r>
          </a:p>
          <a:p>
            <a:r>
              <a:rPr lang="en-US" dirty="0"/>
              <a:t>(b) The applicant’s injury to self or others is frequent or intense;</a:t>
            </a:r>
          </a:p>
          <a:p>
            <a:r>
              <a:rPr lang="en-US" dirty="0"/>
              <a:t>(c) The applicant or others are at risk for serious injury or permanent damage;</a:t>
            </a:r>
          </a:p>
          <a:p>
            <a:r>
              <a:rPr lang="en-US" dirty="0"/>
              <a:t>(d) There is documentation of medical treatment for the applicant’s injury to self or others;</a:t>
            </a:r>
          </a:p>
          <a:p>
            <a:r>
              <a:rPr lang="en-US" dirty="0"/>
              <a:t>(e) No other supports are available to address the applicant’s behaviors;</a:t>
            </a:r>
          </a:p>
          <a:p>
            <a:r>
              <a:rPr lang="en-US" dirty="0"/>
              <a:t>(f) Other attempted behavioral assessments and interventions have proven ineffective;</a:t>
            </a:r>
          </a:p>
          <a:p>
            <a:r>
              <a:rPr lang="en-US" dirty="0"/>
              <a:t>(g) The relative ages, sexes, and sizes of the aggressor and the subjects of aggression place the subjects of aggression at risk of injury;</a:t>
            </a:r>
          </a:p>
          <a:p>
            <a:r>
              <a:rPr lang="en-US" dirty="0"/>
              <a:t>(h) The caregiver has insufficient ability to control the applicant;</a:t>
            </a:r>
          </a:p>
          <a:p>
            <a:r>
              <a:rPr lang="en-US" dirty="0"/>
              <a:t>(</a:t>
            </a:r>
            <a:r>
              <a:rPr lang="en-US" dirty="0" err="1"/>
              <a:t>i</a:t>
            </a:r>
            <a:r>
              <a:rPr lang="en-US" dirty="0"/>
              <a:t>) The ages or disabilities of the applicant or caregiver exacerbate the problems; </a:t>
            </a:r>
          </a:p>
          <a:p>
            <a:r>
              <a:rPr lang="en-US" dirty="0"/>
              <a:t>(j) Violence or illegal activity within the applicant’s current living environment by the applicant or others has required the intervention of local or state law enforcement authorities; </a:t>
            </a:r>
          </a:p>
          <a:p>
            <a:r>
              <a:rPr lang="en-US" dirty="0"/>
              <a:t>(k) Complaints of neglect, exploitation, or abuse of the applicant, or other adverse environmental conditions affecting the applicant have been investigated by Protective Services and confirmed pursuant to Chapter 39, Part II, or Section 415.104, F.S.;</a:t>
            </a:r>
          </a:p>
          <a:p>
            <a:r>
              <a:rPr lang="en-US" dirty="0"/>
              <a:t>(l) The applicant requires services of greater intensity.  </a:t>
            </a:r>
          </a:p>
          <a:p>
            <a:r>
              <a:rPr lang="en-US" dirty="0"/>
              <a:t>(6) “Third priority” crisis category: The applicant’s current caregiver is in extreme duress and is no longer able to provide for the applicant’s health and safety because of illness, injury, or advanced age. The applicant needs immediate waiver services to remain living with the caregiver or to relocate to an alternative living arrangement. In such cases, the following indicia, supported by credible evidence, are relevant to a determination of crisis in this category: </a:t>
            </a:r>
          </a:p>
          <a:p>
            <a:r>
              <a:rPr lang="en-US" dirty="0"/>
              <a:t>(a) Without immediate provision of waiver services, the applicant’s health and safety are at imminent risk;</a:t>
            </a:r>
          </a:p>
          <a:p>
            <a:r>
              <a:rPr lang="en-US" dirty="0"/>
              <a:t>(b) Other potential caregivers, such as another parent, stepparent, brother, sister or other relative or person, are unavailable or are unwilling or unable to provide care;</a:t>
            </a:r>
          </a:p>
          <a:p>
            <a:r>
              <a:rPr lang="en-US" dirty="0"/>
              <a:t>(c) The caregiver’s physical or mental condition prevents the provision of adequate care;</a:t>
            </a:r>
          </a:p>
          <a:p>
            <a:r>
              <a:rPr lang="en-US" dirty="0"/>
              <a:t>(d) The caregiver is deceased, about to expire, or permanently disabled;</a:t>
            </a:r>
          </a:p>
          <a:p>
            <a:r>
              <a:rPr lang="en-US" dirty="0"/>
              <a:t>(e) The caregiver’s age impairs the caregiver’s ability to provide sufficient care to the applicant;</a:t>
            </a:r>
          </a:p>
          <a:p>
            <a:r>
              <a:rPr lang="en-US" dirty="0"/>
              <a:t>(f) The caregiver cannot provide sufficient care because of the age or size of the applicant, or the physical, functional, or behavioral demands of the applicant;</a:t>
            </a:r>
          </a:p>
          <a:p>
            <a:r>
              <a:rPr lang="en-US" dirty="0"/>
              <a:t>(g) The services provided by the caregiver are limited in amount, duration, or frequency, rendering the applicant semi-dependent or totally dependent;</a:t>
            </a:r>
          </a:p>
          <a:p>
            <a:r>
              <a:rPr lang="en-US" dirty="0"/>
              <a:t>(h) The caregiver’s economic situation is unstable and unlikely to improve as a result of the care-giving demands of the applicant;</a:t>
            </a:r>
          </a:p>
          <a:p>
            <a:r>
              <a:rPr lang="en-US" dirty="0"/>
              <a:t>(</a:t>
            </a:r>
            <a:r>
              <a:rPr lang="en-US" dirty="0" err="1"/>
              <a:t>i</a:t>
            </a:r>
            <a:r>
              <a:rPr lang="en-US" dirty="0"/>
              <a:t>) The caregiver’s obligations to the needs of other dependents prevent the caregiver from providing the applicant with adequate care, or the caregiver’s obligation of care to the applicant places other dependents at risk of insufficient care;</a:t>
            </a:r>
          </a:p>
          <a:p>
            <a:r>
              <a:rPr lang="en-US" dirty="0"/>
              <a:t>(j) Violence or illegal activities within the applicant’s current living environment by the applicant or others has required intervention by local or state law enforcement authorities; </a:t>
            </a:r>
          </a:p>
          <a:p>
            <a:r>
              <a:rPr lang="en-US" dirty="0"/>
              <a:t>(k) Complaints of neglect, exploitation, or abuse of the applicant, or other adverse environmental conditions affecting the applicant have been investigated by Protective Services and confirmed pursuant to Chapter 39, Part II, or Section 415.104, F.S.;</a:t>
            </a:r>
          </a:p>
          <a:p>
            <a:r>
              <a:rPr lang="en-US" dirty="0"/>
              <a:t>(l) The individual requires services of greater intensity.</a:t>
            </a:r>
          </a:p>
        </p:txBody>
      </p:sp>
      <p:sp>
        <p:nvSpPr>
          <p:cNvPr id="4" name="Slide Number Placeholder 3"/>
          <p:cNvSpPr>
            <a:spLocks noGrp="1"/>
          </p:cNvSpPr>
          <p:nvPr>
            <p:ph type="sldNum" sz="quarter" idx="10"/>
          </p:nvPr>
        </p:nvSpPr>
        <p:spPr/>
        <p:txBody>
          <a:bodyPr/>
          <a:lstStyle/>
          <a:p>
            <a:fld id="{A7A1525B-F2EA-4E9F-A179-E30EAED4B745}" type="slidenum">
              <a:rPr lang="en-US" smtClean="0"/>
              <a:pPr/>
              <a:t>25</a:t>
            </a:fld>
            <a:endParaRPr lang="en-US"/>
          </a:p>
        </p:txBody>
      </p:sp>
    </p:spTree>
    <p:extLst>
      <p:ext uri="{BB962C8B-B14F-4D97-AF65-F5344CB8AC3E}">
        <p14:creationId xmlns:p14="http://schemas.microsoft.com/office/powerpoint/2010/main" val="3164113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Jeannette - Category 2, which includes individuals on the Pre-Enrollment who are: 1. From the child welfare (or foster care) system with an open case in the Department of Children and Families’ statewide automated child welfare information system and who are either: a. Transitioning out of the child welfare system at the finalization of an adoption, a reunification with family members, a permanent placement with a relative, or a guardianship with a nonrelative; or</a:t>
            </a:r>
          </a:p>
          <a:p>
            <a:r>
              <a:rPr lang="en-US" dirty="0"/>
              <a:t>b. At least 18 years but not yet 22 years of age and who need both waiver services and extended foster care services; or</a:t>
            </a:r>
          </a:p>
          <a:p>
            <a:r>
              <a:rPr lang="en-US" dirty="0"/>
              <a:t>2. At least 18 years but not yet 22 years of age and who withdrew consent pursuant to s. 39.6251(5)(c) to remain in the extended foster care system.</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26</a:t>
            </a:fld>
            <a:endParaRPr lang="en-US"/>
          </a:p>
        </p:txBody>
      </p:sp>
    </p:spTree>
    <p:extLst>
      <p:ext uri="{BB962C8B-B14F-4D97-AF65-F5344CB8AC3E}">
        <p14:creationId xmlns:p14="http://schemas.microsoft.com/office/powerpoint/2010/main" val="28389120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a:t>LVR. Priority Category 3 is for eligible clients whose caregivers have a </a:t>
            </a:r>
            <a:r>
              <a:rPr lang="en-US" sz="1200" b="1" i="0" u="none" strike="noStrike" baseline="0" dirty="0">
                <a:solidFill>
                  <a:srgbClr val="000000"/>
                </a:solidFill>
                <a:latin typeface="Arial" panose="020B0604020202020204" pitchFamily="34" charset="0"/>
              </a:rPr>
              <a:t>documented condition that is expected to render the caregiver unable to provide care within the next 12 months and for whom a caregiver is required but no alternate caregiver is available</a:t>
            </a:r>
            <a:r>
              <a:rPr lang="en-US" sz="1200" b="0" i="0" u="none" strike="noStrike" baseline="0" dirty="0">
                <a:solidFill>
                  <a:srgbClr val="000000"/>
                </a:solidFill>
                <a:latin typeface="Arial" panose="020B0604020202020204" pitchFamily="34" charset="0"/>
              </a:rPr>
              <a:t>; </a:t>
            </a:r>
          </a:p>
          <a:p>
            <a:r>
              <a:rPr lang="en-US" sz="1200" b="0" i="0" u="none" strike="noStrike" baseline="0" dirty="0">
                <a:solidFill>
                  <a:srgbClr val="000000"/>
                </a:solidFill>
                <a:latin typeface="Arial" panose="020B0604020202020204" pitchFamily="34" charset="0"/>
              </a:rPr>
              <a:t> </a:t>
            </a:r>
          </a:p>
          <a:p>
            <a:r>
              <a:rPr lang="en-US" sz="1200" b="1" i="0" u="none" strike="noStrike" baseline="0" dirty="0">
                <a:solidFill>
                  <a:srgbClr val="000000"/>
                </a:solidFill>
                <a:latin typeface="Arial" panose="020B0604020202020204" pitchFamily="34" charset="0"/>
              </a:rPr>
              <a:t>Clients who are at substantial risk of incarceration or court commitment without supports </a:t>
            </a:r>
          </a:p>
          <a:p>
            <a:r>
              <a:rPr lang="en-US" sz="1200" b="0" i="0" u="none" strike="noStrike" baseline="0" dirty="0">
                <a:solidFill>
                  <a:srgbClr val="000000"/>
                </a:solidFill>
                <a:latin typeface="Arial" panose="020B0604020202020204" pitchFamily="34" charset="0"/>
              </a:rPr>
              <a:t> </a:t>
            </a:r>
          </a:p>
          <a:p>
            <a:r>
              <a:rPr lang="en-US" sz="1200" b="1" i="0" u="none" strike="noStrike" baseline="0" dirty="0">
                <a:solidFill>
                  <a:srgbClr val="000000"/>
                </a:solidFill>
                <a:latin typeface="Arial" panose="020B0604020202020204" pitchFamily="34" charset="0"/>
              </a:rPr>
              <a:t>Clients whose documented behaviors or physical needs place them or their caregiver at risk of serious harm and other supports are not currently available to alleviate the situation </a:t>
            </a:r>
          </a:p>
          <a:p>
            <a:pPr algn="l"/>
            <a:endParaRPr lang="en-US" sz="1200" b="0" i="0" u="none" strike="noStrike" baseline="0" dirty="0">
              <a:solidFill>
                <a:srgbClr val="000000"/>
              </a:solidFill>
              <a:latin typeface="Arial" panose="020B0604020202020204" pitchFamily="34" charset="0"/>
            </a:endParaRPr>
          </a:p>
          <a:p>
            <a:r>
              <a:rPr lang="en-US" sz="1200" b="0" i="0" u="none" strike="noStrike" baseline="0" dirty="0">
                <a:solidFill>
                  <a:srgbClr val="000000"/>
                </a:solidFill>
                <a:latin typeface="Arial" panose="020B0604020202020204" pitchFamily="34" charset="0"/>
              </a:rPr>
              <a:t>APD clients w</a:t>
            </a:r>
            <a:r>
              <a:rPr lang="en-US" sz="1200" b="1" i="0" u="none" strike="noStrike" baseline="0" dirty="0">
                <a:solidFill>
                  <a:srgbClr val="000000"/>
                </a:solidFill>
                <a:latin typeface="Arial" panose="020B0604020202020204" pitchFamily="34" charset="0"/>
              </a:rPr>
              <a:t>ho are identified as ready for discharge within the next year from a state mental health hospital or skilled nursing facility and who require a caregiver but for whom no caregiver is available or whose caregiver is unable to provide the care needed</a:t>
            </a:r>
            <a:r>
              <a:rPr lang="en-US" sz="1200" b="0" i="0" u="none" strike="noStrike" baseline="0" dirty="0">
                <a:solidFill>
                  <a:srgbClr val="000000"/>
                </a:solidFill>
                <a:latin typeface="Arial" panose="020B0604020202020204" pitchFamily="34" charset="0"/>
              </a:rPr>
              <a:t>. </a:t>
            </a:r>
          </a:p>
        </p:txBody>
      </p:sp>
      <p:sp>
        <p:nvSpPr>
          <p:cNvPr id="4" name="Slide Number Placeholder 3"/>
          <p:cNvSpPr>
            <a:spLocks noGrp="1"/>
          </p:cNvSpPr>
          <p:nvPr>
            <p:ph type="sldNum" sz="quarter" idx="10"/>
          </p:nvPr>
        </p:nvSpPr>
        <p:spPr/>
        <p:txBody>
          <a:bodyPr/>
          <a:lstStyle/>
          <a:p>
            <a:fld id="{A7A1525B-F2EA-4E9F-A179-E30EAED4B745}" type="slidenum">
              <a:rPr lang="en-US" smtClean="0"/>
              <a:pPr/>
              <a:t>27</a:t>
            </a:fld>
            <a:endParaRPr lang="en-US"/>
          </a:p>
        </p:txBody>
      </p:sp>
    </p:spTree>
    <p:extLst>
      <p:ext uri="{BB962C8B-B14F-4D97-AF65-F5344CB8AC3E}">
        <p14:creationId xmlns:p14="http://schemas.microsoft.com/office/powerpoint/2010/main" val="2220256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Jeannette. </a:t>
            </a:r>
            <a:r>
              <a:rPr lang="en-US" sz="1200" b="1" i="0" u="none" strike="noStrike" baseline="0" dirty="0">
                <a:solidFill>
                  <a:srgbClr val="000000"/>
                </a:solidFill>
                <a:latin typeface="Arial" panose="020B0604020202020204" pitchFamily="34" charset="0"/>
              </a:rPr>
              <a:t>Category 4 includes clients whose caregivers are 70 years of age or older, and for whom a caregiver is required but no alternate caregiver is available. </a:t>
            </a:r>
          </a:p>
          <a:p>
            <a:r>
              <a:rPr lang="en-US" sz="1200" b="1" i="0" u="none" strike="noStrike" baseline="0" dirty="0">
                <a:solidFill>
                  <a:srgbClr val="000000"/>
                </a:solidFill>
                <a:latin typeface="Arial" panose="020B0604020202020204" pitchFamily="34" charset="0"/>
              </a:rPr>
              <a:t>Category 5 includes clients who are expected to graduate within the next 12 months from secondary school and need support to obtain a meaningful day activity, maintain competitive employment, or to pursue an accredited program of postsecondary education to which they have been accepted</a:t>
            </a:r>
            <a:r>
              <a:rPr lang="en-US" sz="1200" b="0" i="0" u="none" strike="noStrike" baseline="0" dirty="0">
                <a:solidFill>
                  <a:srgbClr val="000000"/>
                </a:solidFill>
                <a:latin typeface="Arial" panose="020B0604020202020204" pitchFamily="34" charset="0"/>
              </a:rPr>
              <a:t>. </a:t>
            </a:r>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28</a:t>
            </a:fld>
            <a:endParaRPr lang="en-US"/>
          </a:p>
        </p:txBody>
      </p:sp>
    </p:spTree>
    <p:extLst>
      <p:ext uri="{BB962C8B-B14F-4D97-AF65-F5344CB8AC3E}">
        <p14:creationId xmlns:p14="http://schemas.microsoft.com/office/powerpoint/2010/main" val="26832035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LVR. </a:t>
            </a:r>
            <a:r>
              <a:rPr lang="en-US" sz="1200" b="1" i="0" u="none" strike="noStrike" baseline="0" dirty="0">
                <a:solidFill>
                  <a:srgbClr val="000000"/>
                </a:solidFill>
                <a:latin typeface="Arial" panose="020B0604020202020204" pitchFamily="34" charset="0"/>
              </a:rPr>
              <a:t>Category 6 includes clients 21 years of age or older who do not meet the criteria for category 1, category 2, category 3, category 4, or category 5. </a:t>
            </a:r>
          </a:p>
          <a:p>
            <a:r>
              <a:rPr lang="en-US" sz="1200" b="1" i="0" u="none" strike="noStrike" baseline="0" dirty="0">
                <a:solidFill>
                  <a:srgbClr val="000000"/>
                </a:solidFill>
                <a:latin typeface="Arial" panose="020B0604020202020204" pitchFamily="34" charset="0"/>
              </a:rPr>
              <a:t>Category 7 includes clients younger than 21 years of age who do not meet the criteria for category 1, category 2, category 3, or category 4. </a:t>
            </a:r>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29</a:t>
            </a:fld>
            <a:endParaRPr lang="en-US"/>
          </a:p>
        </p:txBody>
      </p:sp>
    </p:spTree>
    <p:extLst>
      <p:ext uri="{BB962C8B-B14F-4D97-AF65-F5344CB8AC3E}">
        <p14:creationId xmlns:p14="http://schemas.microsoft.com/office/powerpoint/2010/main" val="2289596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LVR. BRING COPIES OF BLANK APPLICATIONS TO HAND OUT DURING OUR SESSION, AND EXPLAIN THAT THEY CAN ALSO OBTAIN A COPY FROM THEIR REGIONAL OFFICE.</a:t>
            </a:r>
          </a:p>
          <a:p>
            <a:endParaRPr lang="en-US" dirty="0"/>
          </a:p>
          <a:p>
            <a:r>
              <a:rPr lang="en-US" dirty="0"/>
              <a:t>Anyone wishing to apply for services from Agency for Persons with Disabilities can access our service application online at apdcares.org/customers/application.</a:t>
            </a:r>
          </a:p>
          <a:p>
            <a:r>
              <a:rPr lang="en-US" dirty="0"/>
              <a:t>The application is available in English, Spanish and Haitian Creole</a:t>
            </a:r>
          </a:p>
          <a:p>
            <a:r>
              <a:rPr lang="en-US" dirty="0"/>
              <a:t>The application is divided in sections to be filled out by the applicant or legal representative and the regional staff for the county that you reside in. </a:t>
            </a:r>
          </a:p>
          <a:p>
            <a:r>
              <a:rPr lang="en-US" dirty="0"/>
              <a:t>I’m going to switch really quickly to our website to show you where you can access our service application.</a:t>
            </a:r>
          </a:p>
          <a:p>
            <a:r>
              <a:rPr lang="en-US" dirty="0"/>
              <a:t>Pull the website up and show where to find the Customers tab, Application, applying for services, Pre-Enrollment and Waiver Services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pull the actual application and show it to the audience.</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3</a:t>
            </a:fld>
            <a:endParaRPr lang="en-US"/>
          </a:p>
        </p:txBody>
      </p:sp>
    </p:spTree>
    <p:extLst>
      <p:ext uri="{BB962C8B-B14F-4D97-AF65-F5344CB8AC3E}">
        <p14:creationId xmlns:p14="http://schemas.microsoft.com/office/powerpoint/2010/main" val="87897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Jeannette - Only individuals who meet the following criteria are able to enroll on the Home and Community Based Services iBudget Waiver.</a:t>
            </a:r>
          </a:p>
          <a:p>
            <a:r>
              <a:rPr lang="en-US" dirty="0"/>
              <a:t>Individuals who meet the criteria for CWE (or WL category 1), and children in the foster care system who have been determined eligible for APD services when they reach permanency via adoption or permanent placement CBC (or WL category 2) mentioned in previous slides. </a:t>
            </a:r>
          </a:p>
          <a:p>
            <a:endParaRPr lang="en-US" dirty="0"/>
          </a:p>
          <a:p>
            <a:r>
              <a:rPr lang="en-US" dirty="0"/>
              <a:t>Pre-Enrollment to Waiver offers: Between 2015 and 2017 the FL Legislature appropriated additional funds to offer approximately 6K waiver slots for individuals with intense needs on the Pre-Enrollment. We’re happy to report the FL Legislature just passed and Governor DeSantis signed the 2021-2022 “Florida Leads Budget”, which appropriated $95.6 Million to transition the greatest number of individuals on the APD Pre-Enrollment to the iBudget Waiver. This money includes enrollments for individuals who meet the crisis waiver enrollment criteria in WL category 1 and additional slots for individuals in categories 3, 4, and 5 with critical needs. The agency is currently preparing to send out offer letter to those who meet this criteria. </a:t>
            </a:r>
          </a:p>
          <a:p>
            <a:endParaRPr lang="en-US" dirty="0"/>
          </a:p>
          <a:p>
            <a:r>
              <a:rPr lang="en-US" dirty="0"/>
              <a:t>Dependents of Active-Duty Military Service members: The 2014 Florida Legislature authorized individuals who meet the APD eligibility requirements stated in s. 393.065(1), F.S., to receive home and community-based services in this state if the individual’s parent or legal guardian is an active-duty military service member and, at the time of the service member’s transfer to Florida, the individual was receiving home and community-based services in another state. </a:t>
            </a:r>
          </a:p>
          <a:p>
            <a:endParaRPr lang="en-US" dirty="0"/>
          </a:p>
          <a:p>
            <a:r>
              <a:rPr lang="en-US" dirty="0"/>
              <a:t>ICF/IID transitions – The Agency for Persons with Disabilities is committed to transitioning individuals who have chosen to move into the community from Intermediate Care Facilities for Individuals with Intellectual and Developmental Disabilities and receive the most appropriate </a:t>
            </a:r>
            <a:r>
              <a:rPr lang="en-US" dirty="0" err="1"/>
              <a:t>iBudget</a:t>
            </a:r>
            <a:r>
              <a:rPr lang="en-US" dirty="0"/>
              <a:t> waiver services that meet their needs. </a:t>
            </a:r>
          </a:p>
          <a:p>
            <a:endParaRPr lang="en-US" dirty="0"/>
          </a:p>
          <a:p>
            <a:r>
              <a:rPr lang="en-US" dirty="0"/>
              <a:t>Phelan-McDermid syndrome – In 2016 the Florida Legislature authorized $2.5 million dollars to offer waiver enrollment to individuals with Phelan-McDermid syndrome who meet APD’s eligibility requirements: </a:t>
            </a:r>
            <a:endParaRPr lang="en-US"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 Three years of age or older, and have a developmental disability before the age 18 </a:t>
            </a:r>
          </a:p>
          <a:p>
            <a:r>
              <a:rPr lang="en-US" sz="1200" b="0" i="0" u="none" strike="noStrike" kern="1200" baseline="0" dirty="0">
                <a:solidFill>
                  <a:schemeClr val="tx1"/>
                </a:solidFill>
                <a:latin typeface="+mn-lt"/>
                <a:ea typeface="+mn-ea"/>
                <a:cs typeface="+mn-cs"/>
              </a:rPr>
              <a:t>• A Florida resident </a:t>
            </a:r>
          </a:p>
          <a:p>
            <a:r>
              <a:rPr lang="en-US" sz="1200" b="0" i="0" u="none" strike="noStrike" kern="1200" baseline="0" dirty="0">
                <a:solidFill>
                  <a:schemeClr val="tx1"/>
                </a:solidFill>
                <a:latin typeface="+mn-lt"/>
                <a:ea typeface="+mn-ea"/>
                <a:cs typeface="+mn-cs"/>
              </a:rPr>
              <a:t>• Diagnosed with one of the following seven developmental disabilities listed in Chapter 393, Florida Statutes: autism, cerebral palsy, intellectual disabilities, Down syndrome, Prader-Willi syndrome, spina bifida, Phelan-McDermid syndrome, or children ages 3-5 who are at a high risk of a developmental disability </a:t>
            </a:r>
            <a:endParaRPr lang="en-US" dirty="0"/>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30</a:t>
            </a:fld>
            <a:endParaRPr lang="en-US"/>
          </a:p>
        </p:txBody>
      </p:sp>
    </p:spTree>
    <p:extLst>
      <p:ext uri="{BB962C8B-B14F-4D97-AF65-F5344CB8AC3E}">
        <p14:creationId xmlns:p14="http://schemas.microsoft.com/office/powerpoint/2010/main" val="27663734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a:t>LVR. </a:t>
            </a:r>
            <a:r>
              <a:rPr lang="en-US" sz="1200" b="0" i="0" u="none" strike="noStrike" baseline="0" dirty="0">
                <a:latin typeface="CIDFont+F1"/>
              </a:rPr>
              <a:t>The </a:t>
            </a:r>
            <a:r>
              <a:rPr lang="en-US" sz="3200" dirty="0"/>
              <a:t>Florida Medicaid Developmental Disabilities Individual Budgeting (iBudget) Home and Community-Based Services (HCBS) Waiver</a:t>
            </a:r>
            <a:r>
              <a:rPr lang="en-US" sz="1200" b="0" i="0" u="none" strike="noStrike" baseline="0" dirty="0">
                <a:latin typeface="CIDFont+F1"/>
              </a:rPr>
              <a:t> provides home and community-based supports and services to eligible persons with developmental disabilities living at home or in a home-like setting. </a:t>
            </a:r>
          </a:p>
          <a:p>
            <a:pPr algn="l"/>
            <a:r>
              <a:rPr lang="en-US" sz="1200" b="0" i="0" u="none" strike="noStrike" baseline="0" dirty="0">
                <a:latin typeface="CIDFont+F1"/>
              </a:rPr>
              <a:t>The iBudget Waiver program is funded by both federal and</a:t>
            </a:r>
          </a:p>
          <a:p>
            <a:pPr algn="l"/>
            <a:r>
              <a:rPr lang="en-US" sz="1200" b="0" i="0" u="none" strike="noStrike" baseline="0" dirty="0">
                <a:latin typeface="CIDFont+F1"/>
              </a:rPr>
              <a:t>matching state dollars.</a:t>
            </a:r>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31</a:t>
            </a:fld>
            <a:endParaRPr lang="en-US"/>
          </a:p>
        </p:txBody>
      </p:sp>
    </p:spTree>
    <p:extLst>
      <p:ext uri="{BB962C8B-B14F-4D97-AF65-F5344CB8AC3E}">
        <p14:creationId xmlns:p14="http://schemas.microsoft.com/office/powerpoint/2010/main" val="40133241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a:t>Jeannette. </a:t>
            </a:r>
            <a:r>
              <a:rPr lang="en-US" sz="1200" b="0" i="0" u="none" strike="noStrike" baseline="0" dirty="0">
                <a:latin typeface="CIDFont+F1"/>
              </a:rPr>
              <a:t>Individuals enrolled in the iBudget Waiver will receive services that enable</a:t>
            </a:r>
          </a:p>
          <a:p>
            <a:pPr algn="l"/>
            <a:r>
              <a:rPr lang="en-US" sz="1200" b="0" i="0" u="none" strike="noStrike" baseline="0" dirty="0">
                <a:latin typeface="CIDFont+F1"/>
              </a:rPr>
              <a:t>them to:</a:t>
            </a:r>
          </a:p>
          <a:p>
            <a:pPr algn="l"/>
            <a:r>
              <a:rPr lang="en-US" sz="1200" b="0" i="0" u="none" strike="noStrike" baseline="0" dirty="0">
                <a:latin typeface="CIDFont+F5"/>
              </a:rPr>
              <a:t> </a:t>
            </a:r>
            <a:r>
              <a:rPr lang="en-US" sz="1200" b="0" i="0" u="none" strike="noStrike" baseline="0" dirty="0">
                <a:latin typeface="CIDFont+F1"/>
              </a:rPr>
              <a:t>Have a safe place to live.</a:t>
            </a:r>
          </a:p>
          <a:p>
            <a:pPr algn="l"/>
            <a:r>
              <a:rPr lang="en-US" sz="1200" b="0" i="0" u="none" strike="noStrike" baseline="0" dirty="0">
                <a:latin typeface="CIDFont+F5"/>
              </a:rPr>
              <a:t> </a:t>
            </a:r>
            <a:r>
              <a:rPr lang="en-US" sz="1200" b="0" i="0" u="none" strike="noStrike" baseline="0" dirty="0">
                <a:latin typeface="CIDFont+F1"/>
              </a:rPr>
              <a:t>Have a meaningful day activity.</a:t>
            </a:r>
          </a:p>
          <a:p>
            <a:pPr algn="l"/>
            <a:r>
              <a:rPr lang="en-US" sz="1200" b="0" i="0" u="none" strike="noStrike" baseline="0" dirty="0">
                <a:latin typeface="CIDFont+F5"/>
              </a:rPr>
              <a:t> </a:t>
            </a:r>
            <a:r>
              <a:rPr lang="en-US" sz="1200" b="0" i="0" u="none" strike="noStrike" baseline="0" dirty="0">
                <a:latin typeface="CIDFont+F1"/>
              </a:rPr>
              <a:t>Receive medically necessary medical and dental services.</a:t>
            </a:r>
          </a:p>
          <a:p>
            <a:pPr algn="l"/>
            <a:r>
              <a:rPr lang="en-US" sz="1200" b="0" i="0" u="none" strike="noStrike" baseline="0" dirty="0">
                <a:latin typeface="CIDFont+F5"/>
              </a:rPr>
              <a:t> </a:t>
            </a:r>
            <a:r>
              <a:rPr lang="en-US" sz="1200" b="0" i="0" u="none" strike="noStrike" baseline="0" dirty="0">
                <a:latin typeface="CIDFont+F1"/>
              </a:rPr>
              <a:t>Receive medically necessary supplies and equipment.</a:t>
            </a:r>
          </a:p>
          <a:p>
            <a:pPr algn="l"/>
            <a:r>
              <a:rPr lang="en-US" sz="1200" b="0" i="0" u="none" strike="noStrike" baseline="0" dirty="0">
                <a:latin typeface="CIDFont+F5"/>
              </a:rPr>
              <a:t> </a:t>
            </a:r>
            <a:r>
              <a:rPr lang="en-US" sz="1200" b="0" i="0" u="none" strike="noStrike" baseline="0" dirty="0">
                <a:latin typeface="CIDFont+F1"/>
              </a:rPr>
              <a:t>Receive transportation required to access necessary waiver services.</a:t>
            </a:r>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32</a:t>
            </a:fld>
            <a:endParaRPr lang="en-US"/>
          </a:p>
        </p:txBody>
      </p:sp>
    </p:spTree>
    <p:extLst>
      <p:ext uri="{BB962C8B-B14F-4D97-AF65-F5344CB8AC3E}">
        <p14:creationId xmlns:p14="http://schemas.microsoft.com/office/powerpoint/2010/main" val="24899568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33</a:t>
            </a:fld>
            <a:endParaRPr lang="en-US"/>
          </a:p>
        </p:txBody>
      </p:sp>
    </p:spTree>
    <p:extLst>
      <p:ext uri="{BB962C8B-B14F-4D97-AF65-F5344CB8AC3E}">
        <p14:creationId xmlns:p14="http://schemas.microsoft.com/office/powerpoint/2010/main" val="17187626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LVR</a:t>
            </a:r>
          </a:p>
        </p:txBody>
      </p:sp>
      <p:sp>
        <p:nvSpPr>
          <p:cNvPr id="4" name="Slide Number Placeholder 3"/>
          <p:cNvSpPr>
            <a:spLocks noGrp="1"/>
          </p:cNvSpPr>
          <p:nvPr>
            <p:ph type="sldNum" sz="quarter" idx="10"/>
          </p:nvPr>
        </p:nvSpPr>
        <p:spPr/>
        <p:txBody>
          <a:bodyPr/>
          <a:lstStyle/>
          <a:p>
            <a:fld id="{A7A1525B-F2EA-4E9F-A179-E30EAED4B745}" type="slidenum">
              <a:rPr lang="en-US" smtClean="0"/>
              <a:pPr/>
              <a:t>34</a:t>
            </a:fld>
            <a:endParaRPr lang="en-US"/>
          </a:p>
        </p:txBody>
      </p:sp>
    </p:spTree>
    <p:extLst>
      <p:ext uri="{BB962C8B-B14F-4D97-AF65-F5344CB8AC3E}">
        <p14:creationId xmlns:p14="http://schemas.microsoft.com/office/powerpoint/2010/main" val="30239802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LVR - If you wish to obtain additional information about the Agency for Persons with Disabilities, You may contact the APD state office at 1-866-273-2273 or 850-488-4257 or visit our website at apdcares.org</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35</a:t>
            </a:fld>
            <a:endParaRPr lang="en-US"/>
          </a:p>
        </p:txBody>
      </p:sp>
    </p:spTree>
    <p:extLst>
      <p:ext uri="{BB962C8B-B14F-4D97-AF65-F5344CB8AC3E}">
        <p14:creationId xmlns:p14="http://schemas.microsoft.com/office/powerpoint/2010/main" val="942546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LVR. An application may be accepted from a parent or court-appointed guardian of a minor child, a legally competent adult, or an authorized legal representative.  Examples of an “authorized legal representative” include a court-appointed guardian of an adult, medical proxies, as well as an individual authorized to make decisions under a Durable Power of Attorney.  For applicants under 18 years of age, the person’s legal representative must sign the application for APD services.</a:t>
            </a:r>
          </a:p>
        </p:txBody>
      </p:sp>
      <p:sp>
        <p:nvSpPr>
          <p:cNvPr id="4" name="Slide Number Placeholder 3"/>
          <p:cNvSpPr>
            <a:spLocks noGrp="1"/>
          </p:cNvSpPr>
          <p:nvPr>
            <p:ph type="sldNum" sz="quarter" idx="10"/>
          </p:nvPr>
        </p:nvSpPr>
        <p:spPr/>
        <p:txBody>
          <a:bodyPr/>
          <a:lstStyle/>
          <a:p>
            <a:fld id="{A7A1525B-F2EA-4E9F-A179-E30EAED4B745}" type="slidenum">
              <a:rPr lang="en-US" smtClean="0"/>
              <a:pPr/>
              <a:t>4</a:t>
            </a:fld>
            <a:endParaRPr lang="en-US"/>
          </a:p>
        </p:txBody>
      </p:sp>
    </p:spTree>
    <p:extLst>
      <p:ext uri="{BB962C8B-B14F-4D97-AF65-F5344CB8AC3E}">
        <p14:creationId xmlns:p14="http://schemas.microsoft.com/office/powerpoint/2010/main" val="501731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Jeannette. To apply for services from the Agency for Persons with Disabilities, which includes participation in the </a:t>
            </a:r>
            <a:r>
              <a:rPr lang="en-US" dirty="0" err="1"/>
              <a:t>iBudget</a:t>
            </a:r>
            <a:r>
              <a:rPr lang="en-US" dirty="0"/>
              <a:t> Home and Community-Based Services Waiver or placement in an intermediate care facility for individuals with intellectual or developmental disabilities (ICF/IID), submit an application to the APD office that serves your area, either by mail or by hand delivery. Faxed submissions will be returned for an original signature.</a:t>
            </a:r>
          </a:p>
        </p:txBody>
      </p:sp>
      <p:sp>
        <p:nvSpPr>
          <p:cNvPr id="4" name="Slide Number Placeholder 3"/>
          <p:cNvSpPr>
            <a:spLocks noGrp="1"/>
          </p:cNvSpPr>
          <p:nvPr>
            <p:ph type="sldNum" sz="quarter" idx="10"/>
          </p:nvPr>
        </p:nvSpPr>
        <p:spPr/>
        <p:txBody>
          <a:bodyPr/>
          <a:lstStyle/>
          <a:p>
            <a:fld id="{A7A1525B-F2EA-4E9F-A179-E30EAED4B745}" type="slidenum">
              <a:rPr lang="en-US" smtClean="0"/>
              <a:pPr/>
              <a:t>5</a:t>
            </a:fld>
            <a:endParaRPr lang="en-US"/>
          </a:p>
        </p:txBody>
      </p:sp>
    </p:spTree>
    <p:extLst>
      <p:ext uri="{BB962C8B-B14F-4D97-AF65-F5344CB8AC3E}">
        <p14:creationId xmlns:p14="http://schemas.microsoft.com/office/powerpoint/2010/main" val="97099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Jeannette. If the applicant is 18 years of age or older, he or she must sign the application and all necessary documents unless he has been determined incapacitated by a court of law or unless he has asked another person to exercise his rights (in writing).  An adult who is unable to sign may mark the signature line.  The mark shall be identified and witnessed as “his/her mark”.  If the adult is incapacitated the legal representative, as identified in a court order, shall execute all documents on behalf of the applicant.  </a:t>
            </a:r>
          </a:p>
        </p:txBody>
      </p:sp>
      <p:sp>
        <p:nvSpPr>
          <p:cNvPr id="4" name="Slide Number Placeholder 3"/>
          <p:cNvSpPr>
            <a:spLocks noGrp="1"/>
          </p:cNvSpPr>
          <p:nvPr>
            <p:ph type="sldNum" sz="quarter" idx="10"/>
          </p:nvPr>
        </p:nvSpPr>
        <p:spPr/>
        <p:txBody>
          <a:bodyPr/>
          <a:lstStyle/>
          <a:p>
            <a:fld id="{A7A1525B-F2EA-4E9F-A179-E30EAED4B745}" type="slidenum">
              <a:rPr lang="en-US" smtClean="0"/>
              <a:pPr/>
              <a:t>6</a:t>
            </a:fld>
            <a:endParaRPr lang="en-US"/>
          </a:p>
        </p:txBody>
      </p:sp>
    </p:spTree>
    <p:extLst>
      <p:ext uri="{BB962C8B-B14F-4D97-AF65-F5344CB8AC3E}">
        <p14:creationId xmlns:p14="http://schemas.microsoft.com/office/powerpoint/2010/main" val="672652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Jeannette. Upon receipt of a complete, signed, and dated Application for services, the agency will review the application and all supporting documentation to see if additional information or evaluations are needed to make a final eligibility determination for APD services. </a:t>
            </a:r>
          </a:p>
          <a:p>
            <a:r>
              <a:rPr lang="en-US" dirty="0"/>
              <a:t>If additional information is needed, the agency will notify the applicant or legal representative in writing of the need to obtain additional information.</a:t>
            </a:r>
          </a:p>
        </p:txBody>
      </p:sp>
      <p:sp>
        <p:nvSpPr>
          <p:cNvPr id="4" name="Slide Number Placeholder 3"/>
          <p:cNvSpPr>
            <a:spLocks noGrp="1"/>
          </p:cNvSpPr>
          <p:nvPr>
            <p:ph type="sldNum" sz="quarter" idx="10"/>
          </p:nvPr>
        </p:nvSpPr>
        <p:spPr/>
        <p:txBody>
          <a:bodyPr/>
          <a:lstStyle/>
          <a:p>
            <a:fld id="{A7A1525B-F2EA-4E9F-A179-E30EAED4B745}" type="slidenum">
              <a:rPr lang="en-US" smtClean="0"/>
              <a:pPr/>
              <a:t>7</a:t>
            </a:fld>
            <a:endParaRPr lang="en-US"/>
          </a:p>
        </p:txBody>
      </p:sp>
    </p:spTree>
    <p:extLst>
      <p:ext uri="{BB962C8B-B14F-4D97-AF65-F5344CB8AC3E}">
        <p14:creationId xmlns:p14="http://schemas.microsoft.com/office/powerpoint/2010/main" val="4139632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LVR As part of the application process, APD will request proof of a developmental disability diagnosis. Documentation of a developmental disability may include, but is not limited to:</a:t>
            </a:r>
          </a:p>
          <a:p>
            <a:pPr marL="228600" lvl="0" indent="-228600">
              <a:buFont typeface="+mj-lt"/>
              <a:buAutoNum type="alphaUcPeriod"/>
            </a:pPr>
            <a:r>
              <a:rPr lang="en-US" dirty="0"/>
              <a:t>Standardized IQ tests – such as: </a:t>
            </a:r>
          </a:p>
          <a:p>
            <a:r>
              <a:rPr lang="en-US" sz="1200" u="sng" kern="1200" dirty="0">
                <a:solidFill>
                  <a:schemeClr val="tx1"/>
                </a:solidFill>
                <a:effectLst/>
                <a:latin typeface="+mn-lt"/>
                <a:ea typeface="+mn-ea"/>
                <a:cs typeface="+mn-cs"/>
              </a:rPr>
              <a:t>1. Stanford-Binet Intelligence Test (all ages),</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2. Wechsler Preschool and Primary Scale of Intelligence (under six years of age),</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3. Differential Ability Scales – Preschool Edition (under six years of age),</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4. Wechsler Intelligence Scale for Children (“WISC”) (children up to 15 years, 11 months),</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5. Differential Ability Scales (children up to 15 years, 11 months),</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6. Wechsler Adult Intelligence Scale (“WAIS”),</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7. Test of Nonverbal Intelligence (“TONI”),</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8. Comprehensive Test of Nonverbal Intelligence (“C-TONI”),</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9. Universal Nonverbal Intelligence Test (“UNIT”),</a:t>
            </a:r>
            <a:endParaRPr lang="en-US" sz="16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10. Leiter International Performance Scale (“Leiter”).</a:t>
            </a:r>
            <a:endParaRPr lang="en-US" sz="1600" u="sng" kern="1200" dirty="0">
              <a:solidFill>
                <a:schemeClr val="tx1"/>
              </a:solidFill>
              <a:effectLst/>
              <a:latin typeface="+mn-lt"/>
              <a:ea typeface="+mn-ea"/>
              <a:cs typeface="+mn-cs"/>
            </a:endParaRPr>
          </a:p>
          <a:p>
            <a:r>
              <a:rPr lang="en-US" sz="1600" u="sng" kern="1200" dirty="0">
                <a:solidFill>
                  <a:schemeClr val="tx1"/>
                </a:solidFill>
                <a:effectLst/>
                <a:latin typeface="+mn-lt"/>
                <a:ea typeface="+mn-ea"/>
                <a:cs typeface="+mn-cs"/>
              </a:rPr>
              <a:t>B. </a:t>
            </a:r>
            <a:r>
              <a:rPr lang="en-US" dirty="0"/>
              <a:t>Tests of adaptive functioning, such as:</a:t>
            </a:r>
          </a:p>
          <a:p>
            <a:r>
              <a:rPr lang="en-US" sz="1200" u="sng" kern="1200" dirty="0">
                <a:solidFill>
                  <a:schemeClr val="tx1"/>
                </a:solidFill>
                <a:effectLst/>
                <a:latin typeface="+mn-lt"/>
                <a:ea typeface="+mn-ea"/>
                <a:cs typeface="+mn-cs"/>
              </a:rPr>
              <a:t>1. Vineland Adaptive Behavior Scales,</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2. AAMR Adaptive Behavior Scale,</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3. Adaptive Behavior Assessment System (“ABAS”),</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4. Adaptive Behavior Evaluation Scale (“ABES”).</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5. Scales of Independent Behavior-Revised</a:t>
            </a:r>
            <a:endParaRPr lang="en-US" sz="1200" kern="1200" dirty="0">
              <a:solidFill>
                <a:schemeClr val="tx1"/>
              </a:solidFill>
              <a:effectLst/>
              <a:latin typeface="+mn-lt"/>
              <a:ea typeface="+mn-ea"/>
              <a:cs typeface="+mn-cs"/>
            </a:endParaRPr>
          </a:p>
          <a:p>
            <a:pPr lvl="0"/>
            <a:r>
              <a:rPr lang="en-US" dirty="0"/>
              <a:t>C. Diagnostic evaluations from licensed professionals (depending on the diagnosis)</a:t>
            </a:r>
          </a:p>
          <a:p>
            <a:pPr lvl="0"/>
            <a:r>
              <a:rPr lang="en-US" dirty="0"/>
              <a:t>D. Documentation from a medical doctor, or health care professional</a:t>
            </a:r>
          </a:p>
          <a:p>
            <a:pPr lvl="0"/>
            <a:r>
              <a:rPr lang="en-US" dirty="0"/>
              <a:t>E. Genetic testing </a:t>
            </a:r>
          </a:p>
          <a:p>
            <a:pPr lvl="0"/>
            <a:r>
              <a:rPr lang="en-US" dirty="0"/>
              <a:t>F. School records</a:t>
            </a:r>
          </a:p>
          <a:p>
            <a:pPr lvl="0"/>
            <a:r>
              <a:rPr lang="en-US" dirty="0"/>
              <a:t>G. Psychological evaluations</a:t>
            </a:r>
          </a:p>
          <a:p>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8</a:t>
            </a:fld>
            <a:endParaRPr lang="en-US"/>
          </a:p>
        </p:txBody>
      </p:sp>
    </p:spTree>
    <p:extLst>
      <p:ext uri="{BB962C8B-B14F-4D97-AF65-F5344CB8AC3E}">
        <p14:creationId xmlns:p14="http://schemas.microsoft.com/office/powerpoint/2010/main" val="550490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LVR Proof of identity is required as part of the application process. The following are examples of the type of documentation that may be submitted as proof of identity:</a:t>
            </a:r>
          </a:p>
          <a:p>
            <a:pPr lvl="1"/>
            <a:r>
              <a:rPr lang="en-US" dirty="0"/>
              <a:t>Birth certificate</a:t>
            </a:r>
          </a:p>
          <a:p>
            <a:pPr lvl="1"/>
            <a:r>
              <a:rPr lang="en-US" dirty="0"/>
              <a:t>Resident alien card</a:t>
            </a:r>
          </a:p>
          <a:p>
            <a:pPr lvl="1"/>
            <a:r>
              <a:rPr lang="en-US" dirty="0"/>
              <a:t>State Driver’s License or state issued ID card with photo</a:t>
            </a:r>
          </a:p>
          <a:p>
            <a:pPr lvl="1"/>
            <a:r>
              <a:rPr lang="en-US" dirty="0"/>
              <a:t>A military dependent’s ID card</a:t>
            </a:r>
          </a:p>
          <a:p>
            <a:pPr lvl="1"/>
            <a:r>
              <a:rPr lang="en-US" dirty="0"/>
              <a:t>The applicant’s original social security card</a:t>
            </a:r>
          </a:p>
          <a:p>
            <a:endParaRPr lang="en-US" dirty="0"/>
          </a:p>
          <a:p>
            <a:pPr marL="171450" indent="-171450">
              <a:buFontTx/>
              <a:buChar char="-"/>
            </a:pPr>
            <a:r>
              <a:rPr lang="en-US" dirty="0"/>
              <a:t>OR –</a:t>
            </a:r>
          </a:p>
          <a:p>
            <a:pPr marL="171450" indent="-171450">
              <a:buFontTx/>
              <a:buChar char="-"/>
            </a:pPr>
            <a:r>
              <a:rPr lang="en-US" dirty="0"/>
              <a:t>U.S. Passport</a:t>
            </a:r>
          </a:p>
          <a:p>
            <a:pPr marL="171450" indent="-171450">
              <a:buFontTx/>
              <a:buChar char="-"/>
            </a:pPr>
            <a:r>
              <a:rPr lang="en-US" dirty="0"/>
              <a:t>Certificate of Naturalization</a:t>
            </a:r>
          </a:p>
          <a:p>
            <a:pPr marL="171450" indent="-171450">
              <a:buFontTx/>
              <a:buChar char="-"/>
            </a:pPr>
            <a:r>
              <a:rPr lang="en-US" dirty="0"/>
              <a:t>Certificate of Citizenship</a:t>
            </a:r>
          </a:p>
          <a:p>
            <a:pPr marL="171450" indent="-171450">
              <a:buFontTx/>
              <a:buChar char="-"/>
            </a:pPr>
            <a:r>
              <a:rPr lang="en-US" dirty="0"/>
              <a:t>School Photo ID (for children under 16)</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A7A1525B-F2EA-4E9F-A179-E30EAED4B745}" type="slidenum">
              <a:rPr lang="en-US" smtClean="0"/>
              <a:pPr/>
              <a:t>9</a:t>
            </a:fld>
            <a:endParaRPr lang="en-US"/>
          </a:p>
        </p:txBody>
      </p:sp>
    </p:spTree>
    <p:extLst>
      <p:ext uri="{BB962C8B-B14F-4D97-AF65-F5344CB8AC3E}">
        <p14:creationId xmlns:p14="http://schemas.microsoft.com/office/powerpoint/2010/main" val="359551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E69A45-94EA-4467-9213-9C6DD7EA7BF4}"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69A45-94EA-4467-9213-9C6DD7EA7BF4}"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69A45-94EA-4467-9213-9C6DD7EA7BF4}"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69A45-94EA-4467-9213-9C6DD7EA7BF4}"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E69A45-94EA-4467-9213-9C6DD7EA7BF4}"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69A45-94EA-4467-9213-9C6DD7EA7BF4}"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69A45-94EA-4467-9213-9C6DD7EA7BF4}" type="datetimeFigureOut">
              <a:rPr lang="en-US" smtClean="0"/>
              <a:pPr/>
              <a:t>6/8/2023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69A45-94EA-4467-9213-9C6DD7EA7BF4}" type="datetimeFigureOut">
              <a:rPr lang="en-US" smtClean="0"/>
              <a:pPr/>
              <a:t>6/8/2023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69A45-94EA-4467-9213-9C6DD7EA7BF4}" type="datetimeFigureOut">
              <a:rPr lang="en-US" smtClean="0"/>
              <a:pPr/>
              <a:t>6/8/2023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E69A45-94EA-4467-9213-9C6DD7EA7BF4}"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E69A45-94EA-4467-9213-9C6DD7EA7BF4}"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C26E2-E557-4859-B8F1-F01B8D8197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69A45-94EA-4467-9213-9C6DD7EA7BF4}" type="datetimeFigureOut">
              <a:rPr lang="en-US" smtClean="0"/>
              <a:pPr/>
              <a:t>6/8/2023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C26E2-E557-4859-B8F1-F01B8D8197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pdcares.org/customers/applic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pdcares.or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hyperlink" Target="mailto:Liesl.Ramos@apdcares.or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http://www.apdcares.org/" TargetMode="External"/><Relationship Id="rId5" Type="http://schemas.openxmlformats.org/officeDocument/2006/relationships/image" Target="../media/image3.png"/><Relationship Id="rId4" Type="http://schemas.openxmlformats.org/officeDocument/2006/relationships/hyperlink" Target="mailto:Jeannette.estes@apdcares.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pd.myflorida.com/reg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8EFC1C65-4CEA-408C-AF97-BD815EDC8D4C}"/>
              </a:ext>
            </a:extLst>
          </p:cNvPr>
          <p:cNvPicPr>
            <a:picLocks noChangeAspect="1"/>
          </p:cNvPicPr>
          <p:nvPr/>
        </p:nvPicPr>
        <p:blipFill rotWithShape="1">
          <a:blip r:embed="rId3"/>
          <a:srcRect t="20557" b="-5788"/>
          <a:stretch/>
        </p:blipFill>
        <p:spPr>
          <a:xfrm>
            <a:off x="-13447" y="0"/>
            <a:ext cx="9144000" cy="1455486"/>
          </a:xfrm>
          <a:prstGeom prst="rect">
            <a:avLst/>
          </a:prstGeom>
        </p:spPr>
      </p:pic>
      <p:sp>
        <p:nvSpPr>
          <p:cNvPr id="2" name="Title 1">
            <a:extLst>
              <a:ext uri="{FF2B5EF4-FFF2-40B4-BE49-F238E27FC236}">
                <a16:creationId xmlns:a16="http://schemas.microsoft.com/office/drawing/2014/main" id="{68EA6FEF-29BD-4379-BE37-E0045E4F5CFB}"/>
              </a:ext>
            </a:extLst>
          </p:cNvPr>
          <p:cNvSpPr>
            <a:spLocks noGrp="1"/>
          </p:cNvSpPr>
          <p:nvPr>
            <p:ph type="ctrTitle"/>
          </p:nvPr>
        </p:nvSpPr>
        <p:spPr>
          <a:xfrm>
            <a:off x="685800" y="1981200"/>
            <a:ext cx="7772400" cy="1768918"/>
          </a:xfrm>
        </p:spPr>
        <p:txBody>
          <a:bodyPr>
            <a:noAutofit/>
          </a:bodyPr>
          <a:lstStyle/>
          <a:p>
            <a:r>
              <a:rPr lang="en-US" sz="4300" b="1" dirty="0">
                <a:latin typeface="Arial" panose="020B0604020202020204" pitchFamily="34" charset="0"/>
                <a:cs typeface="Arial" panose="020B0604020202020204" pitchFamily="34" charset="0"/>
              </a:rPr>
              <a:t>Eligibility for Services with the Agency for Persons </a:t>
            </a:r>
            <a:br>
              <a:rPr lang="en-US" sz="4300" b="1" dirty="0">
                <a:latin typeface="Arial" panose="020B0604020202020204" pitchFamily="34" charset="0"/>
                <a:cs typeface="Arial" panose="020B0604020202020204" pitchFamily="34" charset="0"/>
              </a:rPr>
            </a:br>
            <a:r>
              <a:rPr lang="en-US" sz="4300" b="1" dirty="0">
                <a:latin typeface="Arial" panose="020B0604020202020204" pitchFamily="34" charset="0"/>
                <a:cs typeface="Arial" panose="020B0604020202020204" pitchFamily="34" charset="0"/>
              </a:rPr>
              <a:t>with Disabilities</a:t>
            </a:r>
          </a:p>
        </p:txBody>
      </p:sp>
      <p:sp>
        <p:nvSpPr>
          <p:cNvPr id="3" name="Subtitle 2">
            <a:extLst>
              <a:ext uri="{FF2B5EF4-FFF2-40B4-BE49-F238E27FC236}">
                <a16:creationId xmlns:a16="http://schemas.microsoft.com/office/drawing/2014/main" id="{335B535D-AD46-4710-857A-9C58B624691C}"/>
              </a:ext>
            </a:extLst>
          </p:cNvPr>
          <p:cNvSpPr>
            <a:spLocks noGrp="1"/>
          </p:cNvSpPr>
          <p:nvPr>
            <p:ph type="subTitle" idx="1"/>
          </p:nvPr>
        </p:nvSpPr>
        <p:spPr>
          <a:xfrm>
            <a:off x="609600" y="4114800"/>
            <a:ext cx="7848600" cy="984374"/>
          </a:xfrm>
        </p:spPr>
        <p:txBody>
          <a:bodyPr>
            <a:noAutofit/>
          </a:bodyPr>
          <a:lstStyle/>
          <a:p>
            <a:r>
              <a:rPr lang="en-US" sz="2400" dirty="0">
                <a:solidFill>
                  <a:schemeClr val="tx1"/>
                </a:solidFill>
                <a:latin typeface="Arial" panose="020B0604020202020204" pitchFamily="34" charset="0"/>
                <a:cs typeface="Arial" panose="020B0604020202020204" pitchFamily="34" charset="0"/>
              </a:rPr>
              <a:t>Presenters: Dr. Martha Mason, Psy.D. and Liesl Ramos</a:t>
            </a:r>
          </a:p>
          <a:p>
            <a:r>
              <a:rPr lang="en-US" sz="2400" dirty="0">
                <a:solidFill>
                  <a:schemeClr val="tx1"/>
                </a:solidFill>
                <a:latin typeface="Arial" panose="020B0604020202020204" pitchFamily="34" charset="0"/>
                <a:cs typeface="Arial" panose="020B0604020202020204" pitchFamily="34" charset="0"/>
              </a:rPr>
              <a:t>June 10, 2023</a:t>
            </a:r>
          </a:p>
        </p:txBody>
      </p:sp>
      <p:pic>
        <p:nvPicPr>
          <p:cNvPr id="31" name="Picture 30">
            <a:extLst>
              <a:ext uri="{FF2B5EF4-FFF2-40B4-BE49-F238E27FC236}">
                <a16:creationId xmlns:a16="http://schemas.microsoft.com/office/drawing/2014/main" id="{4EC11381-95F4-4E20-B806-84E5A4E8F85A}"/>
              </a:ext>
            </a:extLst>
          </p:cNvPr>
          <p:cNvPicPr>
            <a:picLocks noChangeAspect="1"/>
          </p:cNvPicPr>
          <p:nvPr/>
        </p:nvPicPr>
        <p:blipFill>
          <a:blip r:embed="rId4"/>
          <a:stretch>
            <a:fillRect/>
          </a:stretch>
        </p:blipFill>
        <p:spPr>
          <a:xfrm>
            <a:off x="6970124" y="512551"/>
            <a:ext cx="1504540" cy="499102"/>
          </a:xfrm>
          <a:prstGeom prst="rect">
            <a:avLst/>
          </a:prstGeom>
        </p:spPr>
      </p:pic>
      <p:sp>
        <p:nvSpPr>
          <p:cNvPr id="7" name="TextBox 6">
            <a:extLst>
              <a:ext uri="{FF2B5EF4-FFF2-40B4-BE49-F238E27FC236}">
                <a16:creationId xmlns:a16="http://schemas.microsoft.com/office/drawing/2014/main" id="{32FDD424-F7B3-43F0-92F1-15A93720CB54}"/>
              </a:ext>
            </a:extLst>
          </p:cNvPr>
          <p:cNvSpPr txBox="1"/>
          <p:nvPr/>
        </p:nvSpPr>
        <p:spPr>
          <a:xfrm>
            <a:off x="3352800" y="5562600"/>
            <a:ext cx="2171700" cy="646331"/>
          </a:xfrm>
          <a:prstGeom prst="rect">
            <a:avLst/>
          </a:prstGeom>
          <a:noFill/>
        </p:spPr>
        <p:txBody>
          <a:bodyPr wrap="square" rtlCol="0">
            <a:spAutoFit/>
          </a:bodyPr>
          <a:lstStyle/>
          <a:p>
            <a:pPr algn="ctr"/>
            <a:r>
              <a:rPr lang="en-US" b="1" dirty="0"/>
              <a:t>Taylor N. Hatch</a:t>
            </a:r>
          </a:p>
          <a:p>
            <a:pPr algn="ctr"/>
            <a:r>
              <a:rPr lang="en-US" dirty="0"/>
              <a:t>Director</a:t>
            </a:r>
          </a:p>
        </p:txBody>
      </p:sp>
    </p:spTree>
    <p:extLst>
      <p:ext uri="{BB962C8B-B14F-4D97-AF65-F5344CB8AC3E}">
        <p14:creationId xmlns:p14="http://schemas.microsoft.com/office/powerpoint/2010/main" val="392756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200" y="2005263"/>
            <a:ext cx="8305800" cy="4014537"/>
          </a:xfrm>
        </p:spPr>
        <p:txBody>
          <a:bodyPr>
            <a:normAutofit/>
          </a:bodyPr>
          <a:lstStyle/>
          <a:p>
            <a:pPr marL="0" indent="0">
              <a:buNone/>
            </a:pPr>
            <a:r>
              <a:rPr lang="en-US" sz="2400" dirty="0">
                <a:latin typeface="Arial" panose="020B0604020202020204" pitchFamily="34" charset="0"/>
                <a:cs typeface="Arial" panose="020B0604020202020204" pitchFamily="34" charset="0"/>
              </a:rPr>
              <a:t>The Regional Office will notify the applicant, in writing, of the final determination of eligibility for agency services within:</a:t>
            </a:r>
          </a:p>
          <a:p>
            <a:pPr lvl="1"/>
            <a:r>
              <a:rPr lang="en-US" sz="2400" dirty="0">
                <a:latin typeface="Arial" panose="020B0604020202020204" pitchFamily="34" charset="0"/>
                <a:cs typeface="Arial" panose="020B0604020202020204" pitchFamily="34" charset="0"/>
              </a:rPr>
              <a:t>60 days, or</a:t>
            </a:r>
          </a:p>
          <a:p>
            <a:pPr lvl="1"/>
            <a:r>
              <a:rPr lang="en-US" sz="2400" dirty="0">
                <a:latin typeface="Arial" panose="020B0604020202020204" pitchFamily="34" charset="0"/>
                <a:cs typeface="Arial" panose="020B0604020202020204" pitchFamily="34" charset="0"/>
              </a:rPr>
              <a:t>90 days for individuals whose application was incomplete and required additional information</a:t>
            </a:r>
          </a:p>
          <a:p>
            <a:pPr marL="457200" lvl="1" indent="0">
              <a:buNone/>
            </a:pPr>
            <a:endParaRPr lang="en-US" sz="11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06F92018-C7AE-3A65-AB8F-A6CB67C21F1A}"/>
              </a:ext>
            </a:extLst>
          </p:cNvPr>
          <p:cNvPicPr>
            <a:picLocks noChangeAspect="1"/>
          </p:cNvPicPr>
          <p:nvPr/>
        </p:nvPicPr>
        <p:blipFill>
          <a:blip r:embed="rId3"/>
          <a:stretch>
            <a:fillRect/>
          </a:stretch>
        </p:blipFill>
        <p:spPr>
          <a:xfrm rot="10800000">
            <a:off x="-1" y="6019800"/>
            <a:ext cx="9144000" cy="838200"/>
          </a:xfrm>
          <a:prstGeom prst="rect">
            <a:avLst/>
          </a:prstGeom>
        </p:spPr>
      </p:pic>
    </p:spTree>
    <p:extLst>
      <p:ext uri="{BB962C8B-B14F-4D97-AF65-F5344CB8AC3E}">
        <p14:creationId xmlns:p14="http://schemas.microsoft.com/office/powerpoint/2010/main" val="346114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152400" y="1676400"/>
            <a:ext cx="8839200" cy="5029200"/>
          </a:xfrm>
        </p:spPr>
        <p:txBody>
          <a:bodyPr>
            <a:normAutofit/>
          </a:bodyPr>
          <a:lstStyle/>
          <a:p>
            <a:pPr marL="0" indent="0">
              <a:buNone/>
            </a:pPr>
            <a:r>
              <a:rPr lang="en-US" sz="2800" dirty="0">
                <a:latin typeface="Arial" panose="020B0604020202020204" pitchFamily="34" charset="0"/>
                <a:cs typeface="Arial" panose="020B0604020202020204" pitchFamily="34" charset="0"/>
              </a:rPr>
              <a:t>To be eligible for agency services, the applicant must:</a:t>
            </a:r>
          </a:p>
          <a:p>
            <a:pPr lvl="1"/>
            <a:r>
              <a:rPr lang="en-US" dirty="0">
                <a:latin typeface="Arial" panose="020B0604020202020204" pitchFamily="34" charset="0"/>
                <a:cs typeface="Arial" panose="020B0604020202020204" pitchFamily="34" charset="0"/>
              </a:rPr>
              <a:t>Be at least three years of age</a:t>
            </a:r>
          </a:p>
          <a:p>
            <a:pPr lvl="1"/>
            <a:r>
              <a:rPr lang="en-US" dirty="0">
                <a:latin typeface="Arial" panose="020B0604020202020204" pitchFamily="34" charset="0"/>
                <a:cs typeface="Arial" panose="020B0604020202020204" pitchFamily="34" charset="0"/>
              </a:rPr>
              <a:t>Be a resident of and domiciled in the state of Florida</a:t>
            </a:r>
          </a:p>
          <a:p>
            <a:pPr lvl="1"/>
            <a:r>
              <a:rPr lang="en-US" dirty="0">
                <a:latin typeface="Arial" panose="020B0604020202020204" pitchFamily="34" charset="0"/>
                <a:cs typeface="Arial" panose="020B0604020202020204" pitchFamily="34" charset="0"/>
              </a:rPr>
              <a:t>Have a confirmed diagnosis of a developmental disability as defined in rule and statute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(Rules 65G-4.014, 4.015, 4.016 and 4.017, Florida Administrative Code)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(Section 393.063, Florida Statutes)</a:t>
            </a:r>
          </a:p>
        </p:txBody>
      </p:sp>
      <p:pic>
        <p:nvPicPr>
          <p:cNvPr id="5" name="Picture 4">
            <a:extLst>
              <a:ext uri="{FF2B5EF4-FFF2-40B4-BE49-F238E27FC236}">
                <a16:creationId xmlns:a16="http://schemas.microsoft.com/office/drawing/2014/main" id="{B3B0CC5F-B7A0-82B2-A0E6-0C3DD8CCAB54}"/>
              </a:ext>
            </a:extLst>
          </p:cNvPr>
          <p:cNvPicPr>
            <a:picLocks noChangeAspect="1"/>
          </p:cNvPicPr>
          <p:nvPr/>
        </p:nvPicPr>
        <p:blipFill>
          <a:blip r:embed="rId3"/>
          <a:stretch>
            <a:fillRect/>
          </a:stretch>
        </p:blipFill>
        <p:spPr>
          <a:xfrm rot="10800000">
            <a:off x="-1" y="5867400"/>
            <a:ext cx="9144000" cy="990600"/>
          </a:xfrm>
          <a:prstGeom prst="rect">
            <a:avLst/>
          </a:prstGeom>
        </p:spPr>
      </p:pic>
    </p:spTree>
    <p:extLst>
      <p:ext uri="{BB962C8B-B14F-4D97-AF65-F5344CB8AC3E}">
        <p14:creationId xmlns:p14="http://schemas.microsoft.com/office/powerpoint/2010/main" val="3968133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152400" y="1524000"/>
            <a:ext cx="8763000" cy="5029200"/>
          </a:xfrm>
        </p:spPr>
        <p:txBody>
          <a:bodyPr>
            <a:noAutofit/>
          </a:bodyPr>
          <a:lstStyle/>
          <a:p>
            <a:r>
              <a:rPr lang="en-US" sz="2400" dirty="0">
                <a:latin typeface="Arial" panose="020B0604020202020204" pitchFamily="34" charset="0"/>
                <a:cs typeface="Arial" panose="020B0604020202020204" pitchFamily="34" charset="0"/>
              </a:rPr>
              <a:t>A developmental disability, as defined in statute, means a disorder or syndrome that is attributable to:</a:t>
            </a:r>
          </a:p>
          <a:p>
            <a:pPr lvl="1"/>
            <a:r>
              <a:rPr lang="en-US" sz="2400" dirty="0">
                <a:latin typeface="Arial" panose="020B0604020202020204" pitchFamily="34" charset="0"/>
                <a:cs typeface="Arial" panose="020B0604020202020204" pitchFamily="34" charset="0"/>
              </a:rPr>
              <a:t>Intellectual disability (Full Scale IQ of 70 or below)</a:t>
            </a:r>
          </a:p>
          <a:p>
            <a:pPr lvl="1"/>
            <a:r>
              <a:rPr lang="en-US" sz="2400" dirty="0">
                <a:latin typeface="Arial" panose="020B0604020202020204" pitchFamily="34" charset="0"/>
                <a:cs typeface="Arial" panose="020B0604020202020204" pitchFamily="34" charset="0"/>
              </a:rPr>
              <a:t>Cerebral palsy</a:t>
            </a:r>
          </a:p>
          <a:p>
            <a:pPr lvl="1"/>
            <a:r>
              <a:rPr lang="en-US" sz="2400" dirty="0">
                <a:latin typeface="Arial" panose="020B0604020202020204" pitchFamily="34" charset="0"/>
                <a:cs typeface="Arial" panose="020B0604020202020204" pitchFamily="34" charset="0"/>
              </a:rPr>
              <a:t>Autism (severe forms)</a:t>
            </a:r>
          </a:p>
          <a:p>
            <a:pPr lvl="1"/>
            <a:r>
              <a:rPr lang="en-US" sz="2400" dirty="0">
                <a:latin typeface="Arial" panose="020B0604020202020204" pitchFamily="34" charset="0"/>
                <a:cs typeface="Arial" panose="020B0604020202020204" pitchFamily="34" charset="0"/>
              </a:rPr>
              <a:t>Spina bifida cystica or myelomeningocele</a:t>
            </a:r>
          </a:p>
          <a:p>
            <a:pPr lvl="1"/>
            <a:r>
              <a:rPr lang="en-US" sz="2400" dirty="0">
                <a:latin typeface="Arial" panose="020B0604020202020204" pitchFamily="34" charset="0"/>
                <a:cs typeface="Arial" panose="020B0604020202020204" pitchFamily="34" charset="0"/>
              </a:rPr>
              <a:t>Down syndrome</a:t>
            </a:r>
          </a:p>
          <a:p>
            <a:pPr lvl="1"/>
            <a:r>
              <a:rPr lang="en-US" sz="2400" dirty="0">
                <a:latin typeface="Arial" panose="020B0604020202020204" pitchFamily="34" charset="0"/>
                <a:cs typeface="Arial" panose="020B0604020202020204" pitchFamily="34" charset="0"/>
              </a:rPr>
              <a:t>Phelan-McDermid syndrome</a:t>
            </a:r>
          </a:p>
          <a:p>
            <a:pPr lvl="1"/>
            <a:r>
              <a:rPr lang="en-US" sz="2400" dirty="0">
                <a:latin typeface="Arial" panose="020B0604020202020204" pitchFamily="34" charset="0"/>
                <a:cs typeface="Arial" panose="020B0604020202020204" pitchFamily="34" charset="0"/>
              </a:rPr>
              <a:t>Prader-Willi syndrome</a:t>
            </a:r>
          </a:p>
          <a:p>
            <a:r>
              <a:rPr lang="en-US" sz="2400" dirty="0">
                <a:latin typeface="Arial" panose="020B0604020202020204" pitchFamily="34" charset="0"/>
                <a:cs typeface="Arial" panose="020B0604020202020204" pitchFamily="34" charset="0"/>
              </a:rPr>
              <a:t>Manifests before the age of 18 and constitutes a </a:t>
            </a:r>
            <a:r>
              <a:rPr lang="en-US" sz="2400" u="sng" dirty="0">
                <a:latin typeface="Arial" panose="020B0604020202020204" pitchFamily="34" charset="0"/>
                <a:cs typeface="Arial" panose="020B0604020202020204" pitchFamily="34" charset="0"/>
              </a:rPr>
              <a:t>substantial handicap</a:t>
            </a:r>
            <a:r>
              <a:rPr lang="en-US" sz="2400" dirty="0">
                <a:latin typeface="Arial" panose="020B0604020202020204" pitchFamily="34" charset="0"/>
                <a:cs typeface="Arial" panose="020B0604020202020204" pitchFamily="34" charset="0"/>
              </a:rPr>
              <a:t> that can reasonably be expected to continue indefinitely</a:t>
            </a:r>
          </a:p>
        </p:txBody>
      </p:sp>
    </p:spTree>
    <p:extLst>
      <p:ext uri="{BB962C8B-B14F-4D97-AF65-F5344CB8AC3E}">
        <p14:creationId xmlns:p14="http://schemas.microsoft.com/office/powerpoint/2010/main" val="2316940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152400" y="1600200"/>
            <a:ext cx="9067800" cy="4724400"/>
          </a:xfrm>
        </p:spPr>
        <p:txBody>
          <a:bodyPr>
            <a:normAutofit/>
          </a:bodyPr>
          <a:lstStyle/>
          <a:p>
            <a:pPr marL="0" indent="0">
              <a:buNone/>
            </a:pPr>
            <a:r>
              <a:rPr lang="en-US" sz="2800" dirty="0">
                <a:latin typeface="Arial" panose="020B0604020202020204" pitchFamily="34" charset="0"/>
                <a:cs typeface="Arial" panose="020B0604020202020204" pitchFamily="34" charset="0"/>
              </a:rPr>
              <a:t>Establishing eligibility for </a:t>
            </a:r>
            <a:r>
              <a:rPr lang="en-US" sz="2800" b="1" dirty="0">
                <a:latin typeface="Arial" panose="020B0604020202020204" pitchFamily="34" charset="0"/>
                <a:cs typeface="Arial" panose="020B0604020202020204" pitchFamily="34" charset="0"/>
              </a:rPr>
              <a:t>intellectual disability</a:t>
            </a:r>
            <a:r>
              <a:rPr lang="en-US" sz="2800" dirty="0">
                <a:latin typeface="Arial" panose="020B0604020202020204" pitchFamily="34" charset="0"/>
                <a:cs typeface="Arial" panose="020B0604020202020204" pitchFamily="34" charset="0"/>
              </a:rPr>
              <a:t>: </a:t>
            </a:r>
          </a:p>
          <a:p>
            <a:pPr lvl="1"/>
            <a:r>
              <a:rPr lang="en-US" dirty="0">
                <a:latin typeface="Arial" panose="020B0604020202020204" pitchFamily="34" charset="0"/>
                <a:cs typeface="Arial" panose="020B0604020202020204" pitchFamily="34" charset="0"/>
              </a:rPr>
              <a:t>Significantly subaverage general intellectual functioning</a:t>
            </a:r>
          </a:p>
          <a:p>
            <a:pPr lvl="1"/>
            <a:r>
              <a:rPr lang="en-US" dirty="0">
                <a:latin typeface="Arial" panose="020B0604020202020204" pitchFamily="34" charset="0"/>
                <a:cs typeface="Arial" panose="020B0604020202020204" pitchFamily="34" charset="0"/>
              </a:rPr>
              <a:t>Significant deficits in adaptive functioning</a:t>
            </a:r>
          </a:p>
          <a:p>
            <a:pPr lvl="1"/>
            <a:r>
              <a:rPr lang="en-US" dirty="0">
                <a:latin typeface="Arial" panose="020B0604020202020204" pitchFamily="34" charset="0"/>
                <a:cs typeface="Arial" panose="020B0604020202020204" pitchFamily="34" charset="0"/>
              </a:rPr>
              <a:t>Manifests before the age of 18</a:t>
            </a:r>
          </a:p>
          <a:p>
            <a:pPr lvl="1"/>
            <a:r>
              <a:rPr lang="en-US" dirty="0">
                <a:latin typeface="Arial" panose="020B0604020202020204" pitchFamily="34" charset="0"/>
                <a:cs typeface="Arial" panose="020B0604020202020204" pitchFamily="34" charset="0"/>
              </a:rPr>
              <a:t>Can reasonably be expected to continue indefinitely</a:t>
            </a:r>
          </a:p>
          <a:p>
            <a:pPr lvl="1"/>
            <a:r>
              <a:rPr lang="en-US" dirty="0">
                <a:latin typeface="Arial" panose="020B0604020202020204" pitchFamily="34" charset="0"/>
                <a:cs typeface="Arial" panose="020B0604020202020204" pitchFamily="34" charset="0"/>
              </a:rPr>
              <a:t>IQ test with a score below 70</a:t>
            </a:r>
          </a:p>
          <a:p>
            <a:pPr lvl="1"/>
            <a:r>
              <a:rPr lang="en-US" dirty="0">
                <a:latin typeface="Arial" panose="020B0604020202020204" pitchFamily="34" charset="0"/>
                <a:cs typeface="Arial" panose="020B0604020202020204" pitchFamily="34" charset="0"/>
              </a:rPr>
              <a:t>Adaptive test from licensed psychologist</a:t>
            </a:r>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686C8B5-5ED3-777D-A303-48D9DBCD6A7B}"/>
              </a:ext>
            </a:extLst>
          </p:cNvPr>
          <p:cNvPicPr>
            <a:picLocks noChangeAspect="1"/>
          </p:cNvPicPr>
          <p:nvPr/>
        </p:nvPicPr>
        <p:blipFill>
          <a:blip r:embed="rId3"/>
          <a:stretch>
            <a:fillRect/>
          </a:stretch>
        </p:blipFill>
        <p:spPr>
          <a:xfrm rot="10800000">
            <a:off x="-1" y="6019800"/>
            <a:ext cx="9144000" cy="838200"/>
          </a:xfrm>
          <a:prstGeom prst="rect">
            <a:avLst/>
          </a:prstGeom>
        </p:spPr>
      </p:pic>
    </p:spTree>
    <p:extLst>
      <p:ext uri="{BB962C8B-B14F-4D97-AF65-F5344CB8AC3E}">
        <p14:creationId xmlns:p14="http://schemas.microsoft.com/office/powerpoint/2010/main" val="3902120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3810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7" name="Content Placeholder 6">
            <a:extLst>
              <a:ext uri="{FF2B5EF4-FFF2-40B4-BE49-F238E27FC236}">
                <a16:creationId xmlns:a16="http://schemas.microsoft.com/office/drawing/2014/main" id="{1F0A0FB7-8CE8-EFA9-E8C5-B60AAAC52BB9}"/>
              </a:ext>
            </a:extLst>
          </p:cNvPr>
          <p:cNvSpPr txBox="1">
            <a:spLocks noGrp="1"/>
          </p:cNvSpPr>
          <p:nvPr>
            <p:ph idx="1"/>
          </p:nvPr>
        </p:nvSpPr>
        <p:spPr>
          <a:xfrm>
            <a:off x="457200" y="1828800"/>
            <a:ext cx="8229600" cy="553998"/>
          </a:xfrm>
          <a:prstGeom prst="rect">
            <a:avLst/>
          </a:prstGeom>
          <a:noFill/>
        </p:spPr>
        <p:txBody>
          <a:bodyPr wrap="square" rtlCol="0">
            <a:spAutoFit/>
          </a:bodyPr>
          <a:lstStyle/>
          <a:p>
            <a:pPr marL="0" indent="0" algn="ctr" defTabSz="342900">
              <a:buNone/>
              <a:defRPr/>
            </a:pPr>
            <a:r>
              <a:rPr lang="en-US" sz="3000" b="1" dirty="0">
                <a:solidFill>
                  <a:prstClr val="black"/>
                </a:solidFill>
                <a:latin typeface="Arial" panose="020B0604020202020204" pitchFamily="34" charset="0"/>
                <a:cs typeface="Arial" panose="020B0604020202020204" pitchFamily="34" charset="0"/>
              </a:rPr>
              <a:t>RANGES OF INTELLECTUAL DISABILITY</a:t>
            </a:r>
          </a:p>
        </p:txBody>
      </p:sp>
      <p:pic>
        <p:nvPicPr>
          <p:cNvPr id="8" name="Picture 7">
            <a:extLst>
              <a:ext uri="{FF2B5EF4-FFF2-40B4-BE49-F238E27FC236}">
                <a16:creationId xmlns:a16="http://schemas.microsoft.com/office/drawing/2014/main" id="{C3664E1A-5E0A-2190-D500-2FE6291B9D81}"/>
              </a:ext>
            </a:extLst>
          </p:cNvPr>
          <p:cNvPicPr>
            <a:picLocks noChangeAspect="1"/>
          </p:cNvPicPr>
          <p:nvPr/>
        </p:nvPicPr>
        <p:blipFill rotWithShape="1">
          <a:blip r:embed="rId3"/>
          <a:srcRect l="1571" r="9649" b="3007"/>
          <a:stretch/>
        </p:blipFill>
        <p:spPr>
          <a:xfrm>
            <a:off x="2971800" y="2667000"/>
            <a:ext cx="6172200" cy="3597143"/>
          </a:xfrm>
          <a:prstGeom prst="rect">
            <a:avLst/>
          </a:prstGeom>
        </p:spPr>
      </p:pic>
      <p:sp>
        <p:nvSpPr>
          <p:cNvPr id="10" name="TextBox 9">
            <a:extLst>
              <a:ext uri="{FF2B5EF4-FFF2-40B4-BE49-F238E27FC236}">
                <a16:creationId xmlns:a16="http://schemas.microsoft.com/office/drawing/2014/main" id="{A9B54762-A665-C95D-8583-3C8C19809FAE}"/>
              </a:ext>
            </a:extLst>
          </p:cNvPr>
          <p:cNvSpPr txBox="1"/>
          <p:nvPr/>
        </p:nvSpPr>
        <p:spPr>
          <a:xfrm>
            <a:off x="1066800" y="2438400"/>
            <a:ext cx="2438400" cy="2277547"/>
          </a:xfrm>
          <a:prstGeom prst="rect">
            <a:avLst/>
          </a:prstGeom>
          <a:noFill/>
        </p:spPr>
        <p:txBody>
          <a:bodyPr wrap="square" rtlCol="0">
            <a:spAutoFit/>
          </a:bodyPr>
          <a:lstStyle/>
          <a:p>
            <a:pPr marL="342900" indent="-342900" defTabSz="342900">
              <a:buFont typeface="Arial" panose="020B0604020202020204" pitchFamily="34" charset="0"/>
              <a:buChar char="•"/>
            </a:pPr>
            <a:r>
              <a:rPr lang="en-US" sz="2800" dirty="0">
                <a:solidFill>
                  <a:prstClr val="black"/>
                </a:solidFill>
                <a:latin typeface="Calibri" panose="020F0502020204030204"/>
              </a:rPr>
              <a:t>MILD</a:t>
            </a:r>
          </a:p>
          <a:p>
            <a:pPr defTabSz="342900"/>
            <a:endParaRPr lang="en-US" sz="1000" dirty="0">
              <a:solidFill>
                <a:prstClr val="black"/>
              </a:solidFill>
              <a:latin typeface="Calibri" panose="020F0502020204030204"/>
            </a:endParaRPr>
          </a:p>
          <a:p>
            <a:pPr marL="342900" indent="-342900" defTabSz="342900">
              <a:buFont typeface="Arial" panose="020B0604020202020204" pitchFamily="34" charset="0"/>
              <a:buChar char="•"/>
            </a:pPr>
            <a:r>
              <a:rPr lang="en-US" sz="2800" dirty="0">
                <a:solidFill>
                  <a:prstClr val="black"/>
                </a:solidFill>
                <a:latin typeface="Calibri" panose="020F0502020204030204"/>
              </a:rPr>
              <a:t>MODERATE</a:t>
            </a:r>
          </a:p>
          <a:p>
            <a:pPr defTabSz="342900"/>
            <a:endParaRPr lang="en-US" sz="1000" dirty="0">
              <a:solidFill>
                <a:prstClr val="black"/>
              </a:solidFill>
              <a:latin typeface="Calibri" panose="020F0502020204030204"/>
            </a:endParaRPr>
          </a:p>
          <a:p>
            <a:pPr marL="342900" indent="-342900" defTabSz="342900">
              <a:buFont typeface="Arial" panose="020B0604020202020204" pitchFamily="34" charset="0"/>
              <a:buChar char="•"/>
            </a:pPr>
            <a:r>
              <a:rPr lang="en-US" sz="2800" dirty="0">
                <a:solidFill>
                  <a:prstClr val="black"/>
                </a:solidFill>
                <a:latin typeface="Calibri" panose="020F0502020204030204"/>
              </a:rPr>
              <a:t>SEVERE</a:t>
            </a:r>
          </a:p>
          <a:p>
            <a:pPr defTabSz="342900"/>
            <a:endParaRPr lang="en-US" sz="1000" dirty="0">
              <a:solidFill>
                <a:prstClr val="black"/>
              </a:solidFill>
              <a:latin typeface="Calibri" panose="020F0502020204030204"/>
            </a:endParaRPr>
          </a:p>
          <a:p>
            <a:pPr marL="342900" indent="-342900" defTabSz="342900">
              <a:buFont typeface="Arial" panose="020B0604020202020204" pitchFamily="34" charset="0"/>
              <a:buChar char="•"/>
            </a:pPr>
            <a:r>
              <a:rPr lang="en-US" sz="2800" dirty="0">
                <a:solidFill>
                  <a:prstClr val="black"/>
                </a:solidFill>
                <a:latin typeface="Calibri" panose="020F0502020204030204"/>
              </a:rPr>
              <a:t>PROFOUND</a:t>
            </a:r>
          </a:p>
        </p:txBody>
      </p:sp>
      <p:pic>
        <p:nvPicPr>
          <p:cNvPr id="4" name="Picture 3">
            <a:extLst>
              <a:ext uri="{FF2B5EF4-FFF2-40B4-BE49-F238E27FC236}">
                <a16:creationId xmlns:a16="http://schemas.microsoft.com/office/drawing/2014/main" id="{47841A7D-BB58-E727-B610-DAF6B6232F1F}"/>
              </a:ext>
            </a:extLst>
          </p:cNvPr>
          <p:cNvPicPr>
            <a:picLocks noChangeAspect="1"/>
          </p:cNvPicPr>
          <p:nvPr/>
        </p:nvPicPr>
        <p:blipFill>
          <a:blip r:embed="rId4"/>
          <a:stretch>
            <a:fillRect/>
          </a:stretch>
        </p:blipFill>
        <p:spPr>
          <a:xfrm rot="10800000">
            <a:off x="-1" y="5715000"/>
            <a:ext cx="9144000" cy="1143000"/>
          </a:xfrm>
          <a:prstGeom prst="rect">
            <a:avLst/>
          </a:prstGeom>
        </p:spPr>
      </p:pic>
    </p:spTree>
    <p:extLst>
      <p:ext uri="{BB962C8B-B14F-4D97-AF65-F5344CB8AC3E}">
        <p14:creationId xmlns:p14="http://schemas.microsoft.com/office/powerpoint/2010/main" val="4225968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685800" y="5334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7" name="TextBox 6">
            <a:extLst>
              <a:ext uri="{FF2B5EF4-FFF2-40B4-BE49-F238E27FC236}">
                <a16:creationId xmlns:a16="http://schemas.microsoft.com/office/drawing/2014/main" id="{EB2F1E21-1E61-6648-2978-EF571AA90458}"/>
              </a:ext>
            </a:extLst>
          </p:cNvPr>
          <p:cNvSpPr txBox="1"/>
          <p:nvPr/>
        </p:nvSpPr>
        <p:spPr>
          <a:xfrm>
            <a:off x="533400" y="2209800"/>
            <a:ext cx="3743332" cy="1938992"/>
          </a:xfrm>
          <a:prstGeom prst="rect">
            <a:avLst/>
          </a:prstGeom>
          <a:noFill/>
        </p:spPr>
        <p:txBody>
          <a:bodyPr wrap="none" rtlCol="0">
            <a:spAutoFit/>
          </a:bodyPr>
          <a:lstStyle/>
          <a:p>
            <a:pPr algn="ctr" defTabSz="342900"/>
            <a:r>
              <a:rPr lang="en-US" sz="4000" b="1" dirty="0">
                <a:solidFill>
                  <a:prstClr val="black"/>
                </a:solidFill>
                <a:latin typeface="Arial" panose="020B0604020202020204" pitchFamily="34" charset="0"/>
                <a:cs typeface="Arial" panose="020B0604020202020204" pitchFamily="34" charset="0"/>
              </a:rPr>
              <a:t>WHAT </a:t>
            </a:r>
          </a:p>
          <a:p>
            <a:pPr algn="ctr" defTabSz="342900"/>
            <a:r>
              <a:rPr lang="en-US" sz="4000" b="1" dirty="0">
                <a:solidFill>
                  <a:prstClr val="black"/>
                </a:solidFill>
                <a:latin typeface="Arial" panose="020B0604020202020204" pitchFamily="34" charset="0"/>
                <a:cs typeface="Arial" panose="020B0604020202020204" pitchFamily="34" charset="0"/>
              </a:rPr>
              <a:t>IS THE </a:t>
            </a:r>
          </a:p>
          <a:p>
            <a:pPr algn="ctr" defTabSz="342900"/>
            <a:r>
              <a:rPr lang="en-US" sz="4000" b="1" dirty="0">
                <a:solidFill>
                  <a:prstClr val="black"/>
                </a:solidFill>
                <a:latin typeface="Arial" panose="020B0604020202020204" pitchFamily="34" charset="0"/>
                <a:cs typeface="Arial" panose="020B0604020202020204" pitchFamily="34" charset="0"/>
              </a:rPr>
              <a:t>DIFFERENCE</a:t>
            </a:r>
            <a:r>
              <a:rPr lang="en-US" sz="4000" dirty="0">
                <a:solidFill>
                  <a:prstClr val="black"/>
                </a:solidFill>
                <a:latin typeface="Arial" panose="020B0604020202020204" pitchFamily="34" charset="0"/>
                <a:cs typeface="Arial" panose="020B0604020202020204" pitchFamily="34" charset="0"/>
              </a:rPr>
              <a:t>?</a:t>
            </a:r>
          </a:p>
        </p:txBody>
      </p:sp>
      <p:graphicFrame>
        <p:nvGraphicFramePr>
          <p:cNvPr id="8" name="Content Placeholder 7">
            <a:extLst>
              <a:ext uri="{FF2B5EF4-FFF2-40B4-BE49-F238E27FC236}">
                <a16:creationId xmlns:a16="http://schemas.microsoft.com/office/drawing/2014/main" id="{3C733A9D-68ED-46F8-AA8F-055205FA193C}"/>
              </a:ext>
            </a:extLst>
          </p:cNvPr>
          <p:cNvGraphicFramePr>
            <a:graphicFrameLocks noGrp="1"/>
          </p:cNvGraphicFramePr>
          <p:nvPr>
            <p:ph idx="1"/>
            <p:extLst>
              <p:ext uri="{D42A27DB-BD31-4B8C-83A1-F6EECF244321}">
                <p14:modId xmlns:p14="http://schemas.microsoft.com/office/powerpoint/2010/main" val="1597711625"/>
              </p:ext>
            </p:extLst>
          </p:nvPr>
        </p:nvGraphicFramePr>
        <p:xfrm>
          <a:off x="3205018" y="2438400"/>
          <a:ext cx="57150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996A525C-E5EA-4CC3-D530-505A3C8A91CF}"/>
              </a:ext>
            </a:extLst>
          </p:cNvPr>
          <p:cNvPicPr>
            <a:picLocks noChangeAspect="1"/>
          </p:cNvPicPr>
          <p:nvPr/>
        </p:nvPicPr>
        <p:blipFill>
          <a:blip r:embed="rId8"/>
          <a:stretch>
            <a:fillRect/>
          </a:stretch>
        </p:blipFill>
        <p:spPr>
          <a:xfrm rot="10800000">
            <a:off x="-1" y="6019800"/>
            <a:ext cx="9144000" cy="838200"/>
          </a:xfrm>
          <a:prstGeom prst="rect">
            <a:avLst/>
          </a:prstGeom>
        </p:spPr>
      </p:pic>
    </p:spTree>
    <p:extLst>
      <p:ext uri="{BB962C8B-B14F-4D97-AF65-F5344CB8AC3E}">
        <p14:creationId xmlns:p14="http://schemas.microsoft.com/office/powerpoint/2010/main" val="4072948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533400" y="5334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11" name="TextBox 10">
            <a:extLst>
              <a:ext uri="{FF2B5EF4-FFF2-40B4-BE49-F238E27FC236}">
                <a16:creationId xmlns:a16="http://schemas.microsoft.com/office/drawing/2014/main" id="{1E94CDD7-2DCB-8E03-7FF1-A09FDE82331E}"/>
              </a:ext>
            </a:extLst>
          </p:cNvPr>
          <p:cNvSpPr txBox="1"/>
          <p:nvPr/>
        </p:nvSpPr>
        <p:spPr>
          <a:xfrm>
            <a:off x="228600" y="2362200"/>
            <a:ext cx="6555828" cy="584775"/>
          </a:xfrm>
          <a:prstGeom prst="rect">
            <a:avLst/>
          </a:prstGeom>
          <a:noFill/>
        </p:spPr>
        <p:txBody>
          <a:bodyPr wrap="square" rtlCol="0">
            <a:spAutoFit/>
          </a:bodyPr>
          <a:lstStyle/>
          <a:p>
            <a:pPr algn="ctr" defTabSz="342900"/>
            <a:r>
              <a:rPr lang="en-US" sz="3200" dirty="0">
                <a:solidFill>
                  <a:prstClr val="black"/>
                </a:solidFill>
                <a:latin typeface="Arial" panose="020B0604020202020204" pitchFamily="34" charset="0"/>
                <a:cs typeface="Arial" panose="020B0604020202020204" pitchFamily="34" charset="0"/>
              </a:rPr>
              <a:t>An intellectual disability is </a:t>
            </a:r>
            <a:r>
              <a:rPr lang="en-US" sz="3200" b="1" dirty="0">
                <a:solidFill>
                  <a:prstClr val="black"/>
                </a:solidFill>
                <a:latin typeface="Arial" panose="020B0604020202020204" pitchFamily="34" charset="0"/>
                <a:cs typeface="Arial" panose="020B0604020202020204" pitchFamily="34" charset="0"/>
              </a:rPr>
              <a:t>not</a:t>
            </a:r>
            <a:r>
              <a:rPr lang="en-US" sz="3200" dirty="0">
                <a:solidFill>
                  <a:prstClr val="black"/>
                </a:solidFill>
                <a:latin typeface="Arial" panose="020B0604020202020204" pitchFamily="34" charset="0"/>
                <a:cs typeface="Arial" panose="020B0604020202020204" pitchFamily="34" charset="0"/>
              </a:rPr>
              <a:t>:</a:t>
            </a:r>
          </a:p>
        </p:txBody>
      </p:sp>
      <p:pic>
        <p:nvPicPr>
          <p:cNvPr id="4" name="Picture 3">
            <a:extLst>
              <a:ext uri="{FF2B5EF4-FFF2-40B4-BE49-F238E27FC236}">
                <a16:creationId xmlns:a16="http://schemas.microsoft.com/office/drawing/2014/main" id="{0F472889-F89B-A740-8563-192A1EBACE58}"/>
              </a:ext>
            </a:extLst>
          </p:cNvPr>
          <p:cNvPicPr>
            <a:picLocks noChangeAspect="1"/>
          </p:cNvPicPr>
          <p:nvPr/>
        </p:nvPicPr>
        <p:blipFill>
          <a:blip r:embed="rId3"/>
          <a:stretch>
            <a:fillRect/>
          </a:stretch>
        </p:blipFill>
        <p:spPr>
          <a:xfrm rot="10800000">
            <a:off x="-12032" y="5867400"/>
            <a:ext cx="9144000" cy="990600"/>
          </a:xfrm>
          <a:prstGeom prst="rect">
            <a:avLst/>
          </a:prstGeom>
        </p:spPr>
      </p:pic>
      <p:sp>
        <p:nvSpPr>
          <p:cNvPr id="7" name="TextBox 6">
            <a:extLst>
              <a:ext uri="{FF2B5EF4-FFF2-40B4-BE49-F238E27FC236}">
                <a16:creationId xmlns:a16="http://schemas.microsoft.com/office/drawing/2014/main" id="{167F172B-5334-48E2-04B4-56C5D96974BC}"/>
              </a:ext>
            </a:extLst>
          </p:cNvPr>
          <p:cNvSpPr txBox="1"/>
          <p:nvPr/>
        </p:nvSpPr>
        <p:spPr>
          <a:xfrm>
            <a:off x="1524000" y="2667000"/>
            <a:ext cx="4953000" cy="2286000"/>
          </a:xfrm>
          <a:prstGeom prst="rect">
            <a:avLst/>
          </a:prstGeom>
          <a:noFill/>
        </p:spPr>
        <p:txBody>
          <a:bodyPr wrap="square" rtlCol="0">
            <a:spAutoFit/>
          </a:bodyPr>
          <a:lstStyle/>
          <a:p>
            <a:endParaRPr lang="en-US" dirty="0"/>
          </a:p>
        </p:txBody>
      </p:sp>
      <p:sp>
        <p:nvSpPr>
          <p:cNvPr id="2" name="TextBox 1">
            <a:extLst>
              <a:ext uri="{FF2B5EF4-FFF2-40B4-BE49-F238E27FC236}">
                <a16:creationId xmlns:a16="http://schemas.microsoft.com/office/drawing/2014/main" id="{93D040BC-B304-418E-FB00-19003FC4514D}"/>
              </a:ext>
            </a:extLst>
          </p:cNvPr>
          <p:cNvSpPr txBox="1"/>
          <p:nvPr/>
        </p:nvSpPr>
        <p:spPr>
          <a:xfrm>
            <a:off x="1524000" y="3048000"/>
            <a:ext cx="5257800" cy="2062103"/>
          </a:xfrm>
          <a:prstGeom prst="rect">
            <a:avLst/>
          </a:prstGeom>
          <a:noFill/>
        </p:spPr>
        <p:txBody>
          <a:bodyPr wrap="square" rtlCol="0">
            <a:spAutoFit/>
          </a:bodyPr>
          <a:lstStyle/>
          <a:p>
            <a:pPr marL="285750" indent="-285750">
              <a:buFont typeface="Arial" panose="020B0604020202020204" pitchFamily="34" charset="0"/>
              <a:buChar char="•"/>
            </a:pPr>
            <a:r>
              <a:rPr lang="en-US" sz="3200" dirty="0"/>
              <a:t>Dementia</a:t>
            </a:r>
          </a:p>
          <a:p>
            <a:pPr marL="285750" indent="-285750">
              <a:buFont typeface="Arial" panose="020B0604020202020204" pitchFamily="34" charset="0"/>
              <a:buChar char="•"/>
            </a:pPr>
            <a:r>
              <a:rPr lang="en-US" sz="3200" dirty="0"/>
              <a:t>Traumatic Brain Injury</a:t>
            </a:r>
          </a:p>
          <a:p>
            <a:pPr marL="285750" indent="-285750">
              <a:buFont typeface="Arial" panose="020B0604020202020204" pitchFamily="34" charset="0"/>
              <a:buChar char="•"/>
            </a:pPr>
            <a:r>
              <a:rPr lang="en-US" sz="3200" dirty="0"/>
              <a:t>Chronic Substance Abuse</a:t>
            </a:r>
          </a:p>
          <a:p>
            <a:pPr marL="285750" indent="-285750">
              <a:buFont typeface="Arial" panose="020B0604020202020204" pitchFamily="34" charset="0"/>
              <a:buChar char="•"/>
            </a:pPr>
            <a:r>
              <a:rPr lang="en-US" sz="3200" dirty="0"/>
              <a:t>Psychosis/Schizophrenia</a:t>
            </a:r>
          </a:p>
        </p:txBody>
      </p:sp>
    </p:spTree>
    <p:extLst>
      <p:ext uri="{BB962C8B-B14F-4D97-AF65-F5344CB8AC3E}">
        <p14:creationId xmlns:p14="http://schemas.microsoft.com/office/powerpoint/2010/main" val="283362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228600" y="1600200"/>
            <a:ext cx="8763000" cy="5029200"/>
          </a:xfrm>
        </p:spPr>
        <p:txBody>
          <a:bodyPr>
            <a:normAutofit/>
          </a:bodyPr>
          <a:lstStyle/>
          <a:p>
            <a:pPr marL="0" indent="0">
              <a:buNone/>
            </a:pPr>
            <a:r>
              <a:rPr lang="en-US" sz="2800" dirty="0">
                <a:latin typeface="Arial" panose="020B0604020202020204" pitchFamily="34" charset="0"/>
                <a:cs typeface="Arial" panose="020B0604020202020204" pitchFamily="34" charset="0"/>
              </a:rPr>
              <a:t>Establishing eligibility for </a:t>
            </a:r>
            <a:r>
              <a:rPr lang="en-US" sz="2800" b="1" dirty="0">
                <a:latin typeface="Arial" panose="020B0604020202020204" pitchFamily="34" charset="0"/>
                <a:cs typeface="Arial" panose="020B0604020202020204" pitchFamily="34" charset="0"/>
              </a:rPr>
              <a:t>cerebral palsy</a:t>
            </a:r>
            <a:r>
              <a:rPr lang="en-US" sz="2800" dirty="0">
                <a:latin typeface="Arial" panose="020B0604020202020204" pitchFamily="34" charset="0"/>
                <a:cs typeface="Arial" panose="020B0604020202020204" pitchFamily="34" charset="0"/>
              </a:rPr>
              <a:t>:</a:t>
            </a:r>
          </a:p>
          <a:p>
            <a:r>
              <a:rPr lang="en-US" sz="2800" dirty="0">
                <a:latin typeface="Arial" panose="020B0604020202020204" pitchFamily="34" charset="0"/>
                <a:cs typeface="Arial" panose="020B0604020202020204" pitchFamily="34" charset="0"/>
              </a:rPr>
              <a:t>A group of disabling symptoms of extended duration </a:t>
            </a:r>
          </a:p>
          <a:p>
            <a:r>
              <a:rPr lang="en-US" sz="2800" dirty="0">
                <a:latin typeface="Arial" panose="020B0604020202020204" pitchFamily="34" charset="0"/>
                <a:cs typeface="Arial" panose="020B0604020202020204" pitchFamily="34" charset="0"/>
              </a:rPr>
              <a:t>Results from damage to the developing brain</a:t>
            </a:r>
          </a:p>
          <a:p>
            <a:r>
              <a:rPr lang="en-US" sz="2800" dirty="0">
                <a:latin typeface="Arial" panose="020B0604020202020204" pitchFamily="34" charset="0"/>
                <a:cs typeface="Arial" panose="020B0604020202020204" pitchFamily="34" charset="0"/>
              </a:rPr>
              <a:t>Results in the loss or impairment of control over voluntary muscles</a:t>
            </a:r>
          </a:p>
          <a:p>
            <a:r>
              <a:rPr lang="en-US" sz="2800" dirty="0">
                <a:latin typeface="Arial" panose="020B0604020202020204" pitchFamily="34" charset="0"/>
                <a:cs typeface="Arial" panose="020B0604020202020204" pitchFamily="34" charset="0"/>
              </a:rPr>
              <a:t>Does </a:t>
            </a:r>
            <a:r>
              <a:rPr lang="en-US" sz="2800" b="1" dirty="0">
                <a:latin typeface="Arial" panose="020B0604020202020204" pitchFamily="34" charset="0"/>
                <a:cs typeface="Arial" panose="020B0604020202020204" pitchFamily="34" charset="0"/>
              </a:rPr>
              <a:t>not</a:t>
            </a:r>
            <a:r>
              <a:rPr lang="en-US" sz="2800" dirty="0">
                <a:latin typeface="Arial" panose="020B0604020202020204" pitchFamily="34" charset="0"/>
                <a:cs typeface="Arial" panose="020B0604020202020204" pitchFamily="34" charset="0"/>
              </a:rPr>
              <a:t> include symptoms or impairments resulting solely from a stroke</a:t>
            </a:r>
          </a:p>
          <a:p>
            <a:r>
              <a:rPr lang="en-US" sz="2800" dirty="0">
                <a:latin typeface="Arial" panose="020B0604020202020204" pitchFamily="34" charset="0"/>
                <a:cs typeface="Arial" panose="020B0604020202020204" pitchFamily="34" charset="0"/>
              </a:rPr>
              <a:t>Diagnosis is confirmed by medical records</a:t>
            </a:r>
          </a:p>
          <a:p>
            <a:r>
              <a:rPr lang="en-US" sz="2800" dirty="0">
                <a:latin typeface="Arial" panose="020B0604020202020204" pitchFamily="34" charset="0"/>
                <a:cs typeface="Arial" panose="020B0604020202020204" pitchFamily="34" charset="0"/>
              </a:rPr>
              <a:t>Manifests prior to age 18  </a:t>
            </a:r>
          </a:p>
        </p:txBody>
      </p:sp>
      <p:pic>
        <p:nvPicPr>
          <p:cNvPr id="5" name="Picture 4">
            <a:extLst>
              <a:ext uri="{FF2B5EF4-FFF2-40B4-BE49-F238E27FC236}">
                <a16:creationId xmlns:a16="http://schemas.microsoft.com/office/drawing/2014/main" id="{EB8CCAF4-0260-DBE9-7AF3-B2160361DAB1}"/>
              </a:ext>
            </a:extLst>
          </p:cNvPr>
          <p:cNvPicPr>
            <a:picLocks noChangeAspect="1"/>
          </p:cNvPicPr>
          <p:nvPr/>
        </p:nvPicPr>
        <p:blipFill>
          <a:blip r:embed="rId3"/>
          <a:stretch>
            <a:fillRect/>
          </a:stretch>
        </p:blipFill>
        <p:spPr>
          <a:xfrm rot="10800000">
            <a:off x="-1" y="6019800"/>
            <a:ext cx="9144000" cy="838200"/>
          </a:xfrm>
          <a:prstGeom prst="rect">
            <a:avLst/>
          </a:prstGeom>
        </p:spPr>
      </p:pic>
    </p:spTree>
    <p:extLst>
      <p:ext uri="{BB962C8B-B14F-4D97-AF65-F5344CB8AC3E}">
        <p14:creationId xmlns:p14="http://schemas.microsoft.com/office/powerpoint/2010/main" val="3865619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200" y="1752600"/>
            <a:ext cx="8610600" cy="5029200"/>
          </a:xfrm>
        </p:spPr>
        <p:txBody>
          <a:bodyPr>
            <a:normAutofit/>
          </a:bodyPr>
          <a:lstStyle/>
          <a:p>
            <a:pPr marL="0" indent="0">
              <a:buNone/>
            </a:pPr>
            <a:r>
              <a:rPr lang="en-US" sz="2700" dirty="0">
                <a:latin typeface="Arial" panose="020B0604020202020204" pitchFamily="34" charset="0"/>
                <a:cs typeface="Arial" panose="020B0604020202020204" pitchFamily="34" charset="0"/>
              </a:rPr>
              <a:t>Establishing eligibility for </a:t>
            </a:r>
            <a:r>
              <a:rPr lang="en-US" sz="2700" b="1" dirty="0">
                <a:latin typeface="Arial" panose="020B0604020202020204" pitchFamily="34" charset="0"/>
                <a:cs typeface="Arial" panose="020B0604020202020204" pitchFamily="34" charset="0"/>
              </a:rPr>
              <a:t>autism</a:t>
            </a:r>
            <a:r>
              <a:rPr lang="en-US" sz="2700" dirty="0">
                <a:latin typeface="Arial" panose="020B0604020202020204" pitchFamily="34" charset="0"/>
                <a:cs typeface="Arial" panose="020B0604020202020204" pitchFamily="34" charset="0"/>
              </a:rPr>
              <a:t>:</a:t>
            </a:r>
          </a:p>
          <a:p>
            <a:r>
              <a:rPr lang="en-US" sz="2700" dirty="0">
                <a:latin typeface="Arial" panose="020B0604020202020204" pitchFamily="34" charset="0"/>
                <a:cs typeface="Arial" panose="020B0604020202020204" pitchFamily="34" charset="0"/>
              </a:rPr>
              <a:t>Pervasive, neurologically based developmental disability</a:t>
            </a:r>
          </a:p>
          <a:p>
            <a:r>
              <a:rPr lang="en-US" sz="2700" dirty="0">
                <a:latin typeface="Arial" panose="020B0604020202020204" pitchFamily="34" charset="0"/>
                <a:cs typeface="Arial" panose="020B0604020202020204" pitchFamily="34" charset="0"/>
              </a:rPr>
              <a:t>Of extended duration</a:t>
            </a:r>
          </a:p>
          <a:p>
            <a:r>
              <a:rPr lang="en-US" sz="2700" dirty="0">
                <a:latin typeface="Arial" panose="020B0604020202020204" pitchFamily="34" charset="0"/>
                <a:cs typeface="Arial" panose="020B0604020202020204" pitchFamily="34" charset="0"/>
              </a:rPr>
              <a:t>Causes severe learning, communication, and behavior disorders</a:t>
            </a:r>
          </a:p>
          <a:p>
            <a:r>
              <a:rPr lang="en-US" sz="2700" dirty="0">
                <a:latin typeface="Arial" panose="020B0604020202020204" pitchFamily="34" charset="0"/>
                <a:cs typeface="Arial" panose="020B0604020202020204" pitchFamily="34" charset="0"/>
              </a:rPr>
              <a:t>Age of onset during infancy or childhood </a:t>
            </a:r>
          </a:p>
          <a:p>
            <a:r>
              <a:rPr lang="en-US" sz="2700" dirty="0">
                <a:latin typeface="Arial" panose="020B0604020202020204" pitchFamily="34" charset="0"/>
                <a:cs typeface="Arial" panose="020B0604020202020204" pitchFamily="34" charset="0"/>
              </a:rPr>
              <a:t>Diagnosis is made by licensed psychiatrists, psychologists, neurologists, or developmental pediatricians </a:t>
            </a:r>
          </a:p>
        </p:txBody>
      </p:sp>
    </p:spTree>
    <p:extLst>
      <p:ext uri="{BB962C8B-B14F-4D97-AF65-F5344CB8AC3E}">
        <p14:creationId xmlns:p14="http://schemas.microsoft.com/office/powerpoint/2010/main" val="295635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pic>
        <p:nvPicPr>
          <p:cNvPr id="4" name="Picture 3">
            <a:extLst>
              <a:ext uri="{FF2B5EF4-FFF2-40B4-BE49-F238E27FC236}">
                <a16:creationId xmlns:a16="http://schemas.microsoft.com/office/drawing/2014/main" id="{98E50293-CDEB-1C82-3163-3B9C1929EA6D}"/>
              </a:ext>
            </a:extLst>
          </p:cNvPr>
          <p:cNvPicPr>
            <a:picLocks noChangeAspect="1"/>
          </p:cNvPicPr>
          <p:nvPr/>
        </p:nvPicPr>
        <p:blipFill>
          <a:blip r:embed="rId3"/>
          <a:stretch>
            <a:fillRect/>
          </a:stretch>
        </p:blipFill>
        <p:spPr>
          <a:xfrm rot="10800000">
            <a:off x="-1" y="5867400"/>
            <a:ext cx="9144000" cy="990600"/>
          </a:xfrm>
          <a:prstGeom prst="rect">
            <a:avLst/>
          </a:prstGeom>
        </p:spPr>
      </p:pic>
      <p:sp>
        <p:nvSpPr>
          <p:cNvPr id="6" name="TextBox 5">
            <a:extLst>
              <a:ext uri="{FF2B5EF4-FFF2-40B4-BE49-F238E27FC236}">
                <a16:creationId xmlns:a16="http://schemas.microsoft.com/office/drawing/2014/main" id="{1FB47F08-1ADF-1E9D-BAED-D6ACD16455D8}"/>
              </a:ext>
            </a:extLst>
          </p:cNvPr>
          <p:cNvSpPr txBox="1"/>
          <p:nvPr/>
        </p:nvSpPr>
        <p:spPr>
          <a:xfrm>
            <a:off x="381000" y="1828800"/>
            <a:ext cx="8382000" cy="387798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Autism is described in APD Rule 65G.4.014, Florida Administrative Code as…</a:t>
            </a:r>
          </a:p>
          <a:p>
            <a:endParaRPr lang="en-US" sz="1200" b="1"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Pervasive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Neurologically Based</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Onset during infancy or childhood</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Extended duration</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Causes severe learning disorders resulting in both severe communication disorders affecting both verbal and nonverbal skills, and severe behavior disorders.</a:t>
            </a:r>
          </a:p>
          <a:p>
            <a:endParaRPr lang="en-US" dirty="0"/>
          </a:p>
        </p:txBody>
      </p:sp>
    </p:spTree>
    <p:extLst>
      <p:ext uri="{BB962C8B-B14F-4D97-AF65-F5344CB8AC3E}">
        <p14:creationId xmlns:p14="http://schemas.microsoft.com/office/powerpoint/2010/main" val="188035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a:bodyPr>
          <a:lstStyle/>
          <a:p>
            <a:r>
              <a:rPr lang="en-US" sz="5000" b="1" dirty="0">
                <a:latin typeface="Arial" panose="020B0604020202020204" pitchFamily="34" charset="0"/>
                <a:cs typeface="Arial" panose="020B0604020202020204" pitchFamily="34" charset="0"/>
              </a:rPr>
              <a:t>Outline</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04800" y="1447800"/>
            <a:ext cx="8763000" cy="4613048"/>
          </a:xfrm>
        </p:spPr>
        <p:txBody>
          <a:bodyPr>
            <a:noAutofit/>
          </a:bodyPr>
          <a:lstStyle/>
          <a:p>
            <a:pPr>
              <a:spcBef>
                <a:spcPts val="0"/>
              </a:spcBef>
            </a:pPr>
            <a:r>
              <a:rPr lang="en-US" sz="2400" dirty="0">
                <a:latin typeface="Arial" panose="020B0604020202020204" pitchFamily="34" charset="0"/>
                <a:cs typeface="Arial" panose="020B0604020202020204" pitchFamily="34" charset="0"/>
              </a:rPr>
              <a:t>Application/Eligibility Determination Process</a:t>
            </a:r>
          </a:p>
          <a:p>
            <a:pPr>
              <a:spcBef>
                <a:spcPts val="0"/>
              </a:spcBef>
            </a:pPr>
            <a:r>
              <a:rPr lang="en-US" sz="2400" dirty="0">
                <a:latin typeface="Arial" panose="020B0604020202020204" pitchFamily="34" charset="0"/>
                <a:cs typeface="Arial" panose="020B0604020202020204" pitchFamily="34" charset="0"/>
              </a:rPr>
              <a:t>Pre-enrollment Priority Categories</a:t>
            </a:r>
          </a:p>
          <a:p>
            <a:pPr>
              <a:spcBef>
                <a:spcPts val="0"/>
              </a:spcBef>
            </a:pPr>
            <a:r>
              <a:rPr lang="en-US" sz="2400" dirty="0" err="1">
                <a:latin typeface="Arial" panose="020B0604020202020204" pitchFamily="34" charset="0"/>
                <a:cs typeface="Arial" panose="020B0604020202020204" pitchFamily="34" charset="0"/>
              </a:rPr>
              <a:t>iBudget</a:t>
            </a:r>
            <a:r>
              <a:rPr lang="en-US" sz="2400" dirty="0">
                <a:latin typeface="Arial" panose="020B0604020202020204" pitchFamily="34" charset="0"/>
                <a:cs typeface="Arial" panose="020B0604020202020204" pitchFamily="34" charset="0"/>
              </a:rPr>
              <a:t> Florida Waiver Enrollment</a:t>
            </a:r>
          </a:p>
          <a:p>
            <a:pPr lvl="1">
              <a:spcBef>
                <a:spcPts val="0"/>
              </a:spcBef>
            </a:pPr>
            <a:r>
              <a:rPr lang="en-US" sz="2400" dirty="0">
                <a:latin typeface="Arial" panose="020B0604020202020204" pitchFamily="34" charset="0"/>
                <a:cs typeface="Arial" panose="020B0604020202020204" pitchFamily="34" charset="0"/>
              </a:rPr>
              <a:t>Crisis Waiver Enrollment (CWE)</a:t>
            </a:r>
          </a:p>
          <a:p>
            <a:pPr lvl="1">
              <a:spcBef>
                <a:spcPts val="0"/>
              </a:spcBef>
            </a:pPr>
            <a:r>
              <a:rPr lang="en-US" sz="2400" dirty="0">
                <a:latin typeface="Arial" panose="020B0604020202020204" pitchFamily="34" charset="0"/>
                <a:cs typeface="Arial" panose="020B0604020202020204" pitchFamily="34" charset="0"/>
              </a:rPr>
              <a:t>Community-Based Care (CBC)</a:t>
            </a:r>
          </a:p>
          <a:p>
            <a:pPr lvl="1">
              <a:spcBef>
                <a:spcPts val="0"/>
              </a:spcBef>
            </a:pPr>
            <a:r>
              <a:rPr lang="en-US" sz="2400" dirty="0">
                <a:latin typeface="Arial" panose="020B0604020202020204" pitchFamily="34" charset="0"/>
                <a:cs typeface="Arial" panose="020B0604020202020204" pitchFamily="34" charset="0"/>
              </a:rPr>
              <a:t>Pre-enrollment to Waiver Offers</a:t>
            </a:r>
          </a:p>
          <a:p>
            <a:pPr lvl="1">
              <a:spcBef>
                <a:spcPts val="0"/>
              </a:spcBef>
            </a:pPr>
            <a:r>
              <a:rPr lang="en-US" sz="2400" dirty="0">
                <a:latin typeface="Arial" panose="020B0604020202020204" pitchFamily="34" charset="0"/>
                <a:cs typeface="Arial" panose="020B0604020202020204" pitchFamily="34" charset="0"/>
              </a:rPr>
              <a:t>Dependents of Active-Duty Military Service Members</a:t>
            </a:r>
          </a:p>
          <a:p>
            <a:pPr lvl="1">
              <a:spcBef>
                <a:spcPts val="0"/>
              </a:spcBef>
            </a:pPr>
            <a:r>
              <a:rPr lang="en-US" sz="2400" dirty="0">
                <a:latin typeface="Arial" panose="020B0604020202020204" pitchFamily="34" charset="0"/>
                <a:cs typeface="Arial" panose="020B0604020202020204" pitchFamily="34" charset="0"/>
              </a:rPr>
              <a:t>Intermediate Care Facility for Individuals with Intellectual Disabilities (ICF/IID) Transitions</a:t>
            </a:r>
          </a:p>
          <a:p>
            <a:pPr lvl="1">
              <a:spcBef>
                <a:spcPts val="0"/>
              </a:spcBef>
            </a:pPr>
            <a:r>
              <a:rPr lang="en-US" sz="2400" dirty="0">
                <a:latin typeface="Arial" panose="020B0604020202020204" pitchFamily="34" charset="0"/>
                <a:cs typeface="Arial" panose="020B0604020202020204" pitchFamily="34" charset="0"/>
              </a:rPr>
              <a:t>Nursing Home to Waiver Transitions</a:t>
            </a:r>
          </a:p>
          <a:p>
            <a:pPr lvl="1">
              <a:spcBef>
                <a:spcPts val="0"/>
              </a:spcBef>
            </a:pPr>
            <a:r>
              <a:rPr lang="en-US" sz="2400" dirty="0">
                <a:latin typeface="Arial" panose="020B0604020202020204" pitchFamily="34" charset="0"/>
                <a:cs typeface="Arial" panose="020B0604020202020204" pitchFamily="34" charset="0"/>
              </a:rPr>
              <a:t>Phelan-McDermid Syndrome</a:t>
            </a:r>
          </a:p>
          <a:p>
            <a:pPr>
              <a:spcBef>
                <a:spcPts val="0"/>
              </a:spcBef>
            </a:pPr>
            <a:r>
              <a:rPr lang="en-US" sz="2400" dirty="0" err="1">
                <a:latin typeface="Arial" panose="020B0604020202020204" pitchFamily="34" charset="0"/>
                <a:cs typeface="Arial" panose="020B0604020202020204" pitchFamily="34" charset="0"/>
              </a:rPr>
              <a:t>iBudget</a:t>
            </a:r>
            <a:r>
              <a:rPr lang="en-US" sz="2400" dirty="0">
                <a:latin typeface="Arial" panose="020B0604020202020204" pitchFamily="34" charset="0"/>
                <a:cs typeface="Arial" panose="020B0604020202020204" pitchFamily="34" charset="0"/>
              </a:rPr>
              <a:t> Florida Waiver Services</a:t>
            </a:r>
          </a:p>
        </p:txBody>
      </p:sp>
      <p:pic>
        <p:nvPicPr>
          <p:cNvPr id="5" name="Picture 4">
            <a:extLst>
              <a:ext uri="{FF2B5EF4-FFF2-40B4-BE49-F238E27FC236}">
                <a16:creationId xmlns:a16="http://schemas.microsoft.com/office/drawing/2014/main" id="{C1F076E9-A0CD-0755-1E09-6B246F8E549C}"/>
              </a:ext>
            </a:extLst>
          </p:cNvPr>
          <p:cNvPicPr>
            <a:picLocks noChangeAspect="1"/>
          </p:cNvPicPr>
          <p:nvPr/>
        </p:nvPicPr>
        <p:blipFill>
          <a:blip r:embed="rId3"/>
          <a:stretch>
            <a:fillRect/>
          </a:stretch>
        </p:blipFill>
        <p:spPr>
          <a:xfrm rot="10800000">
            <a:off x="0" y="5867400"/>
            <a:ext cx="9144000" cy="9906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3810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609600" y="1828800"/>
            <a:ext cx="8229600" cy="5029200"/>
          </a:xfrm>
        </p:spPr>
        <p:txBody>
          <a:bodyPr>
            <a:normAutofit/>
          </a:bodyPr>
          <a:lstStyle/>
          <a:p>
            <a:pPr marL="0" indent="0">
              <a:buNone/>
            </a:pPr>
            <a:r>
              <a:rPr lang="en-US" sz="2800" dirty="0">
                <a:latin typeface="Arial" panose="020B0604020202020204" pitchFamily="34" charset="0"/>
                <a:cs typeface="Arial" panose="020B0604020202020204" pitchFamily="34" charset="0"/>
              </a:rPr>
              <a:t>Establishing eligibility for </a:t>
            </a:r>
            <a:r>
              <a:rPr lang="en-US" sz="2800" b="1" dirty="0">
                <a:latin typeface="Arial" panose="020B0604020202020204" pitchFamily="34" charset="0"/>
                <a:cs typeface="Arial" panose="020B0604020202020204" pitchFamily="34" charset="0"/>
              </a:rPr>
              <a:t>spina bifida</a:t>
            </a:r>
            <a:r>
              <a:rPr lang="en-US" sz="2800" dirty="0">
                <a:latin typeface="Arial" panose="020B0604020202020204" pitchFamily="34" charset="0"/>
                <a:cs typeface="Arial" panose="020B0604020202020204" pitchFamily="34" charset="0"/>
              </a:rPr>
              <a:t>:</a:t>
            </a:r>
          </a:p>
          <a:p>
            <a:r>
              <a:rPr lang="en-US" sz="2800" dirty="0">
                <a:latin typeface="Arial" panose="020B0604020202020204" pitchFamily="34" charset="0"/>
                <a:cs typeface="Arial" panose="020B0604020202020204" pitchFamily="34" charset="0"/>
              </a:rPr>
              <a:t>Medical diagnosis of spina bifida cystica or myelomeningocele</a:t>
            </a:r>
          </a:p>
          <a:p>
            <a:r>
              <a:rPr lang="en-US" sz="2800" dirty="0">
                <a:latin typeface="Arial" panose="020B0604020202020204" pitchFamily="34" charset="0"/>
                <a:cs typeface="Arial" panose="020B0604020202020204" pitchFamily="34" charset="0"/>
              </a:rPr>
              <a:t>Diagnosis is made by medical doctor, doctor of osteopathy, or medical records that document a diagnosis before the age of 18</a:t>
            </a:r>
          </a:p>
          <a:p>
            <a:r>
              <a:rPr lang="en-US" sz="2800" dirty="0">
                <a:latin typeface="Arial" panose="020B0604020202020204" pitchFamily="34" charset="0"/>
                <a:cs typeface="Arial" panose="020B0604020202020204" pitchFamily="34" charset="0"/>
              </a:rPr>
              <a:t>Individuals with spina bifida occulta are not eligible for APD services</a:t>
            </a:r>
          </a:p>
        </p:txBody>
      </p:sp>
      <p:pic>
        <p:nvPicPr>
          <p:cNvPr id="5" name="Picture 4">
            <a:extLst>
              <a:ext uri="{FF2B5EF4-FFF2-40B4-BE49-F238E27FC236}">
                <a16:creationId xmlns:a16="http://schemas.microsoft.com/office/drawing/2014/main" id="{FD590CF6-9502-8F58-C8BA-7351EFC03B73}"/>
              </a:ext>
            </a:extLst>
          </p:cNvPr>
          <p:cNvPicPr>
            <a:picLocks noChangeAspect="1"/>
          </p:cNvPicPr>
          <p:nvPr/>
        </p:nvPicPr>
        <p:blipFill>
          <a:blip r:embed="rId3"/>
          <a:stretch>
            <a:fillRect/>
          </a:stretch>
        </p:blipFill>
        <p:spPr>
          <a:xfrm rot="10800000">
            <a:off x="-1" y="5715000"/>
            <a:ext cx="9144000" cy="1143000"/>
          </a:xfrm>
          <a:prstGeom prst="rect">
            <a:avLst/>
          </a:prstGeom>
        </p:spPr>
      </p:pic>
    </p:spTree>
    <p:extLst>
      <p:ext uri="{BB962C8B-B14F-4D97-AF65-F5344CB8AC3E}">
        <p14:creationId xmlns:p14="http://schemas.microsoft.com/office/powerpoint/2010/main" val="3929075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04800" y="1828800"/>
            <a:ext cx="8534400" cy="4953000"/>
          </a:xfrm>
        </p:spPr>
        <p:txBody>
          <a:bodyPr>
            <a:normAutofit/>
          </a:bodyPr>
          <a:lstStyle/>
          <a:p>
            <a:pPr marL="0" indent="0">
              <a:buNone/>
            </a:pPr>
            <a:r>
              <a:rPr lang="en-US" sz="2800" dirty="0">
                <a:latin typeface="Arial" panose="020B0604020202020204" pitchFamily="34" charset="0"/>
                <a:cs typeface="Arial" panose="020B0604020202020204" pitchFamily="34" charset="0"/>
              </a:rPr>
              <a:t>Establishing eligibility for </a:t>
            </a:r>
            <a:r>
              <a:rPr lang="en-US" sz="2800" b="1" dirty="0">
                <a:latin typeface="Arial" panose="020B0604020202020204" pitchFamily="34" charset="0"/>
                <a:cs typeface="Arial" panose="020B0604020202020204" pitchFamily="34" charset="0"/>
              </a:rPr>
              <a:t>Down syndrome</a:t>
            </a:r>
            <a:r>
              <a:rPr lang="en-US" sz="2800" dirty="0">
                <a:latin typeface="Arial" panose="020B0604020202020204" pitchFamily="34" charset="0"/>
                <a:cs typeface="Arial" panose="020B0604020202020204" pitchFamily="34" charset="0"/>
              </a:rPr>
              <a:t>:</a:t>
            </a:r>
          </a:p>
          <a:p>
            <a:r>
              <a:rPr lang="en-US" sz="2800" dirty="0">
                <a:latin typeface="Arial" panose="020B0604020202020204" pitchFamily="34" charset="0"/>
                <a:cs typeface="Arial" panose="020B0604020202020204" pitchFamily="34" charset="0"/>
              </a:rPr>
              <a:t>Caused by presence of an extra chromosome 21</a:t>
            </a:r>
          </a:p>
          <a:p>
            <a:r>
              <a:rPr lang="en-US" sz="2800" dirty="0">
                <a:latin typeface="Arial" panose="020B0604020202020204" pitchFamily="34" charset="0"/>
                <a:cs typeface="Arial" panose="020B0604020202020204" pitchFamily="34" charset="0"/>
              </a:rPr>
              <a:t>Requires medical records documenting a chromosome analysis, also known as Karyotype, and diagnosis from a health care provider certifying the physical signs of the syndrome, or prenatal diagnostic test</a:t>
            </a:r>
          </a:p>
        </p:txBody>
      </p:sp>
      <p:pic>
        <p:nvPicPr>
          <p:cNvPr id="5" name="Picture 4">
            <a:extLst>
              <a:ext uri="{FF2B5EF4-FFF2-40B4-BE49-F238E27FC236}">
                <a16:creationId xmlns:a16="http://schemas.microsoft.com/office/drawing/2014/main" id="{FA8C5DB2-9DB6-7632-752D-3231CF0912FD}"/>
              </a:ext>
            </a:extLst>
          </p:cNvPr>
          <p:cNvPicPr>
            <a:picLocks noChangeAspect="1"/>
          </p:cNvPicPr>
          <p:nvPr/>
        </p:nvPicPr>
        <p:blipFill>
          <a:blip r:embed="rId3"/>
          <a:stretch>
            <a:fillRect/>
          </a:stretch>
        </p:blipFill>
        <p:spPr>
          <a:xfrm rot="10800000">
            <a:off x="-1" y="5410200"/>
            <a:ext cx="9144000" cy="1447800"/>
          </a:xfrm>
          <a:prstGeom prst="rect">
            <a:avLst/>
          </a:prstGeom>
        </p:spPr>
      </p:pic>
    </p:spTree>
    <p:extLst>
      <p:ext uri="{BB962C8B-B14F-4D97-AF65-F5344CB8AC3E}">
        <p14:creationId xmlns:p14="http://schemas.microsoft.com/office/powerpoint/2010/main" val="696747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228600" y="1752600"/>
            <a:ext cx="8915400" cy="5029200"/>
          </a:xfrm>
        </p:spPr>
        <p:txBody>
          <a:bodyPr>
            <a:normAutofit/>
          </a:bodyPr>
          <a:lstStyle/>
          <a:p>
            <a:pPr marL="0" indent="0">
              <a:buNone/>
            </a:pPr>
            <a:r>
              <a:rPr lang="en-US" sz="2800" dirty="0">
                <a:latin typeface="Arial" panose="020B0604020202020204" pitchFamily="34" charset="0"/>
                <a:cs typeface="Arial" panose="020B0604020202020204" pitchFamily="34" charset="0"/>
              </a:rPr>
              <a:t>Establishing eligibility for </a:t>
            </a:r>
            <a:r>
              <a:rPr lang="en-US" sz="2800" b="1" dirty="0">
                <a:latin typeface="Arial" panose="020B0604020202020204" pitchFamily="34" charset="0"/>
                <a:cs typeface="Arial" panose="020B0604020202020204" pitchFamily="34" charset="0"/>
              </a:rPr>
              <a:t>Phelan-McDermid syndrome</a:t>
            </a:r>
            <a:r>
              <a:rPr lang="en-US" sz="2800" dirty="0">
                <a:latin typeface="Arial" panose="020B0604020202020204" pitchFamily="34" charset="0"/>
                <a:cs typeface="Arial" panose="020B0604020202020204" pitchFamily="34" charset="0"/>
              </a:rPr>
              <a:t>:</a:t>
            </a:r>
          </a:p>
          <a:p>
            <a:r>
              <a:rPr lang="en-US" sz="2800" dirty="0">
                <a:latin typeface="Arial" panose="020B0604020202020204" pitchFamily="34" charset="0"/>
                <a:cs typeface="Arial" panose="020B0604020202020204" pitchFamily="34" charset="0"/>
              </a:rPr>
              <a:t>Generally characterized by low muscle tone, absent to severely delayed speech, moderate to profound intellectual disability</a:t>
            </a:r>
          </a:p>
          <a:p>
            <a:r>
              <a:rPr lang="en-US" sz="2800" dirty="0">
                <a:latin typeface="Arial" panose="020B0604020202020204" pitchFamily="34" charset="0"/>
                <a:cs typeface="Arial" panose="020B0604020202020204" pitchFamily="34" charset="0"/>
              </a:rPr>
              <a:t>Requires documentation from a physician that provides the diagnosis of Phelan-McDermid syndrome as derived from genetic testing</a:t>
            </a:r>
          </a:p>
        </p:txBody>
      </p:sp>
      <p:pic>
        <p:nvPicPr>
          <p:cNvPr id="5" name="Picture 4">
            <a:extLst>
              <a:ext uri="{FF2B5EF4-FFF2-40B4-BE49-F238E27FC236}">
                <a16:creationId xmlns:a16="http://schemas.microsoft.com/office/drawing/2014/main" id="{FF22D025-BC3D-F48A-9D82-35F593F54755}"/>
              </a:ext>
            </a:extLst>
          </p:cNvPr>
          <p:cNvPicPr>
            <a:picLocks noChangeAspect="1"/>
          </p:cNvPicPr>
          <p:nvPr/>
        </p:nvPicPr>
        <p:blipFill>
          <a:blip r:embed="rId3"/>
          <a:stretch>
            <a:fillRect/>
          </a:stretch>
        </p:blipFill>
        <p:spPr>
          <a:xfrm rot="10800000">
            <a:off x="-1" y="5638800"/>
            <a:ext cx="9144000" cy="1219200"/>
          </a:xfrm>
          <a:prstGeom prst="rect">
            <a:avLst/>
          </a:prstGeom>
        </p:spPr>
      </p:pic>
    </p:spTree>
    <p:extLst>
      <p:ext uri="{BB962C8B-B14F-4D97-AF65-F5344CB8AC3E}">
        <p14:creationId xmlns:p14="http://schemas.microsoft.com/office/powerpoint/2010/main" val="4175211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3810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228600" y="1828800"/>
            <a:ext cx="8610600" cy="5029200"/>
          </a:xfrm>
        </p:spPr>
        <p:txBody>
          <a:bodyPr>
            <a:normAutofit/>
          </a:bodyPr>
          <a:lstStyle/>
          <a:p>
            <a:pPr marL="0" indent="0">
              <a:buNone/>
            </a:pPr>
            <a:r>
              <a:rPr lang="en-US" sz="2800" dirty="0">
                <a:latin typeface="Arial" panose="020B0604020202020204" pitchFamily="34" charset="0"/>
                <a:cs typeface="Arial" panose="020B0604020202020204" pitchFamily="34" charset="0"/>
              </a:rPr>
              <a:t>Establishing eligibility for </a:t>
            </a:r>
            <a:r>
              <a:rPr lang="en-US" sz="2800" b="1" dirty="0">
                <a:latin typeface="Arial" panose="020B0604020202020204" pitchFamily="34" charset="0"/>
                <a:cs typeface="Arial" panose="020B0604020202020204" pitchFamily="34" charset="0"/>
              </a:rPr>
              <a:t>Prader-Willi syndrome</a:t>
            </a:r>
            <a:r>
              <a:rPr lang="en-US" sz="2800" dirty="0">
                <a:latin typeface="Arial" panose="020B0604020202020204" pitchFamily="34" charset="0"/>
                <a:cs typeface="Arial" panose="020B0604020202020204" pitchFamily="34" charset="0"/>
              </a:rPr>
              <a:t>:</a:t>
            </a:r>
          </a:p>
          <a:p>
            <a:r>
              <a:rPr lang="en-US" sz="2800" dirty="0">
                <a:latin typeface="Arial" panose="020B0604020202020204" pitchFamily="34" charset="0"/>
                <a:cs typeface="Arial" panose="020B0604020202020204" pitchFamily="34" charset="0"/>
              </a:rPr>
              <a:t>Condition typified by neonatal hypotonia with failure to thrive or hyperphagia, an excessive drive to eat which leads to obesity</a:t>
            </a:r>
          </a:p>
          <a:p>
            <a:r>
              <a:rPr lang="en-US" sz="2800" dirty="0">
                <a:latin typeface="Arial" panose="020B0604020202020204" pitchFamily="34" charset="0"/>
                <a:cs typeface="Arial" panose="020B0604020202020204" pitchFamily="34" charset="0"/>
              </a:rPr>
              <a:t>Diagnosis is confirmed by written documentation from a medical doctor, doctor of osteopathy, or medical records that document the diagnosis prior to age 18</a:t>
            </a:r>
          </a:p>
        </p:txBody>
      </p:sp>
      <p:pic>
        <p:nvPicPr>
          <p:cNvPr id="5" name="Picture 4">
            <a:extLst>
              <a:ext uri="{FF2B5EF4-FFF2-40B4-BE49-F238E27FC236}">
                <a16:creationId xmlns:a16="http://schemas.microsoft.com/office/drawing/2014/main" id="{CBBC46BF-5C99-852A-362F-E937F1103770}"/>
              </a:ext>
            </a:extLst>
          </p:cNvPr>
          <p:cNvPicPr>
            <a:picLocks noChangeAspect="1"/>
          </p:cNvPicPr>
          <p:nvPr/>
        </p:nvPicPr>
        <p:blipFill>
          <a:blip r:embed="rId3"/>
          <a:stretch>
            <a:fillRect/>
          </a:stretch>
        </p:blipFill>
        <p:spPr>
          <a:xfrm rot="10800000">
            <a:off x="-1" y="5638800"/>
            <a:ext cx="9144000" cy="1219200"/>
          </a:xfrm>
          <a:prstGeom prst="rect">
            <a:avLst/>
          </a:prstGeom>
        </p:spPr>
      </p:pic>
    </p:spTree>
    <p:extLst>
      <p:ext uri="{BB962C8B-B14F-4D97-AF65-F5344CB8AC3E}">
        <p14:creationId xmlns:p14="http://schemas.microsoft.com/office/powerpoint/2010/main" val="266673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533400" y="3810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228600" y="1600200"/>
            <a:ext cx="8763000" cy="5029200"/>
          </a:xfrm>
        </p:spPr>
        <p:txBody>
          <a:bodyPr>
            <a:normAutofit/>
          </a:bodyPr>
          <a:lstStyle/>
          <a:p>
            <a:pPr marL="0" indent="0">
              <a:buNone/>
            </a:pPr>
            <a:r>
              <a:rPr lang="en-US" sz="2600" dirty="0">
                <a:latin typeface="Arial" panose="020B0604020202020204" pitchFamily="34" charset="0"/>
                <a:cs typeface="Arial" panose="020B0604020202020204" pitchFamily="34" charset="0"/>
              </a:rPr>
              <a:t>Establishing eligibility for children between the ages of 3 and 5 at </a:t>
            </a:r>
            <a:r>
              <a:rPr lang="en-US" sz="2600" b="1" dirty="0">
                <a:latin typeface="Arial" panose="020B0604020202020204" pitchFamily="34" charset="0"/>
                <a:cs typeface="Arial" panose="020B0604020202020204" pitchFamily="34" charset="0"/>
              </a:rPr>
              <a:t>high risk </a:t>
            </a:r>
            <a:r>
              <a:rPr lang="en-US" sz="2600" dirty="0">
                <a:latin typeface="Arial" panose="020B0604020202020204" pitchFamily="34" charset="0"/>
                <a:cs typeface="Arial" panose="020B0604020202020204" pitchFamily="34" charset="0"/>
              </a:rPr>
              <a:t>of developing a developmental disability:</a:t>
            </a:r>
          </a:p>
          <a:p>
            <a:r>
              <a:rPr lang="en-US" sz="2600" dirty="0">
                <a:latin typeface="Arial" panose="020B0604020202020204" pitchFamily="34" charset="0"/>
                <a:cs typeface="Arial" panose="020B0604020202020204" pitchFamily="34" charset="0"/>
              </a:rPr>
              <a:t>May have a developmental delay in cognition, language, or physical development</a:t>
            </a:r>
          </a:p>
          <a:p>
            <a:r>
              <a:rPr lang="en-US" sz="2600" dirty="0">
                <a:latin typeface="Arial" panose="020B0604020202020204" pitchFamily="34" charset="0"/>
                <a:cs typeface="Arial" panose="020B0604020202020204" pitchFamily="34" charset="0"/>
              </a:rPr>
              <a:t>Child surviving a catastrophic infectious or traumatic illness </a:t>
            </a:r>
          </a:p>
          <a:p>
            <a:r>
              <a:rPr lang="en-US" sz="2600" dirty="0">
                <a:latin typeface="Arial" panose="020B0604020202020204" pitchFamily="34" charset="0"/>
                <a:cs typeface="Arial" panose="020B0604020202020204" pitchFamily="34" charset="0"/>
              </a:rPr>
              <a:t>Child with a parent or guardian with a developmental disability</a:t>
            </a:r>
          </a:p>
          <a:p>
            <a:r>
              <a:rPr lang="en-US" sz="2600" dirty="0">
                <a:latin typeface="Arial" panose="020B0604020202020204" pitchFamily="34" charset="0"/>
                <a:cs typeface="Arial" panose="020B0604020202020204" pitchFamily="34" charset="0"/>
              </a:rPr>
              <a:t>Child who has a physical or genetic anomaly associated with a developmental disability</a:t>
            </a:r>
          </a:p>
        </p:txBody>
      </p:sp>
    </p:spTree>
    <p:extLst>
      <p:ext uri="{BB962C8B-B14F-4D97-AF65-F5344CB8AC3E}">
        <p14:creationId xmlns:p14="http://schemas.microsoft.com/office/powerpoint/2010/main" val="1631524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381000" y="304800"/>
            <a:ext cx="8229600" cy="1143000"/>
          </a:xfrm>
        </p:spPr>
        <p:txBody>
          <a:bodyPr>
            <a:normAutofit fontScale="90000"/>
          </a:bodyPr>
          <a:lstStyle/>
          <a:p>
            <a:r>
              <a:rPr lang="en-US" b="1" dirty="0">
                <a:latin typeface="Arial" panose="020B0604020202020204" pitchFamily="34" charset="0"/>
                <a:cs typeface="Arial" panose="020B0604020202020204" pitchFamily="34" charset="0"/>
              </a:rPr>
              <a:t>Pre-enrollment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Priority Categories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81000" y="1752600"/>
            <a:ext cx="8229600" cy="5029200"/>
          </a:xfrm>
        </p:spPr>
        <p:txBody>
          <a:bodyPr>
            <a:normAutofit/>
          </a:bodyPr>
          <a:lstStyle/>
          <a:p>
            <a:pPr marL="0" indent="0">
              <a:buNone/>
            </a:pPr>
            <a:r>
              <a:rPr lang="en-US" sz="2800" dirty="0">
                <a:latin typeface="Arial" panose="020B0604020202020204" pitchFamily="34" charset="0"/>
                <a:cs typeface="Arial" panose="020B0604020202020204" pitchFamily="34" charset="0"/>
              </a:rPr>
              <a:t>Applicants who are determined to be eligible for APD services and the </a:t>
            </a:r>
            <a:r>
              <a:rPr lang="en-US" sz="2800" dirty="0" err="1">
                <a:latin typeface="Arial" panose="020B0604020202020204" pitchFamily="34" charset="0"/>
                <a:cs typeface="Arial" panose="020B0604020202020204" pitchFamily="34" charset="0"/>
              </a:rPr>
              <a:t>iBudget</a:t>
            </a:r>
            <a:r>
              <a:rPr lang="en-US" sz="2800" dirty="0">
                <a:latin typeface="Arial" panose="020B0604020202020204" pitchFamily="34" charset="0"/>
                <a:cs typeface="Arial" panose="020B0604020202020204" pitchFamily="34" charset="0"/>
              </a:rPr>
              <a:t> Florida waiver are placed in one of seven priority categories on the agency’s pre-enrollment for waiver services list:</a:t>
            </a:r>
          </a:p>
          <a:p>
            <a:pPr lvl="1">
              <a:buFont typeface="Wingdings" panose="05000000000000000000" pitchFamily="2" charset="2"/>
              <a:buChar char="§"/>
            </a:pPr>
            <a:r>
              <a:rPr lang="en-US" dirty="0">
                <a:latin typeface="Arial" panose="020B0604020202020204" pitchFamily="34" charset="0"/>
                <a:cs typeface="Arial" panose="020B0604020202020204" pitchFamily="34" charset="0"/>
              </a:rPr>
              <a:t>Category 1 – Clients who meet crisis criteria (individual is homeless, danger to self or others, caregiver is in extreme duress and no longer able to provide care for the individual’s health and safety needs)</a:t>
            </a:r>
          </a:p>
        </p:txBody>
      </p:sp>
      <p:pic>
        <p:nvPicPr>
          <p:cNvPr id="5" name="Picture 4">
            <a:extLst>
              <a:ext uri="{FF2B5EF4-FFF2-40B4-BE49-F238E27FC236}">
                <a16:creationId xmlns:a16="http://schemas.microsoft.com/office/drawing/2014/main" id="{F0D3BBC6-8986-A82E-4197-EA5D59BEDF6E}"/>
              </a:ext>
            </a:extLst>
          </p:cNvPr>
          <p:cNvPicPr>
            <a:picLocks noChangeAspect="1"/>
          </p:cNvPicPr>
          <p:nvPr/>
        </p:nvPicPr>
        <p:blipFill>
          <a:blip r:embed="rId3"/>
          <a:stretch>
            <a:fillRect/>
          </a:stretch>
        </p:blipFill>
        <p:spPr>
          <a:xfrm rot="10800000">
            <a:off x="-1" y="5867400"/>
            <a:ext cx="9144000" cy="990600"/>
          </a:xfrm>
          <a:prstGeom prst="rect">
            <a:avLst/>
          </a:prstGeom>
        </p:spPr>
      </p:pic>
    </p:spTree>
    <p:extLst>
      <p:ext uri="{BB962C8B-B14F-4D97-AF65-F5344CB8AC3E}">
        <p14:creationId xmlns:p14="http://schemas.microsoft.com/office/powerpoint/2010/main" val="384815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152400" y="1824789"/>
            <a:ext cx="8775032" cy="5029200"/>
          </a:xfrm>
        </p:spPr>
        <p:txBody>
          <a:bodyPr>
            <a:normAutofit/>
          </a:bodyPr>
          <a:lstStyle/>
          <a:p>
            <a:pPr>
              <a:buFont typeface="Wingdings" panose="05000000000000000000" pitchFamily="2" charset="2"/>
              <a:buChar char="§"/>
            </a:pPr>
            <a:r>
              <a:rPr lang="en-US" sz="2600" dirty="0">
                <a:latin typeface="Arial" panose="020B0604020202020204" pitchFamily="34" charset="0"/>
                <a:cs typeface="Arial" panose="020B0604020202020204" pitchFamily="34" charset="0"/>
              </a:rPr>
              <a:t>Category 2 – Children from the child welfare system with an open case with the Department of Children and Families (DCF) who are:</a:t>
            </a:r>
          </a:p>
          <a:p>
            <a:pPr lvl="2"/>
            <a:r>
              <a:rPr lang="en-US" sz="2600" dirty="0">
                <a:latin typeface="Arial" panose="020B0604020202020204" pitchFamily="34" charset="0"/>
                <a:cs typeface="Arial" panose="020B0604020202020204" pitchFamily="34" charset="0"/>
              </a:rPr>
              <a:t>Transitioning out of the child welfare system after reaching permanency</a:t>
            </a:r>
          </a:p>
          <a:p>
            <a:pPr lvl="2"/>
            <a:r>
              <a:rPr lang="en-US" sz="2600" dirty="0">
                <a:latin typeface="Arial" panose="020B0604020202020204" pitchFamily="34" charset="0"/>
                <a:cs typeface="Arial" panose="020B0604020202020204" pitchFamily="34" charset="0"/>
              </a:rPr>
              <a:t>Between the ages of 18 and 22 who will need both waiver services and extended foster care</a:t>
            </a:r>
          </a:p>
          <a:p>
            <a:pPr lvl="2"/>
            <a:r>
              <a:rPr lang="en-US" sz="2600" dirty="0">
                <a:latin typeface="Arial" panose="020B0604020202020204" pitchFamily="34" charset="0"/>
                <a:cs typeface="Arial" panose="020B0604020202020204" pitchFamily="34" charset="0"/>
              </a:rPr>
              <a:t>Between the ages of 18 and 22 who withdrew consent to remain in extended foster care</a:t>
            </a:r>
          </a:p>
        </p:txBody>
      </p:sp>
      <p:sp>
        <p:nvSpPr>
          <p:cNvPr id="5" name="Title 2">
            <a:extLst>
              <a:ext uri="{FF2B5EF4-FFF2-40B4-BE49-F238E27FC236}">
                <a16:creationId xmlns:a16="http://schemas.microsoft.com/office/drawing/2014/main" id="{1AE5B415-BE20-904D-A328-6B23F3195E0A}"/>
              </a:ext>
            </a:extLst>
          </p:cNvPr>
          <p:cNvSpPr txBox="1">
            <a:spLocks/>
          </p:cNvSpPr>
          <p:nvPr/>
        </p:nvSpPr>
        <p:spPr>
          <a:xfrm>
            <a:off x="533400" y="4572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latin typeface="Arial" panose="020B0604020202020204" pitchFamily="34" charset="0"/>
                <a:cs typeface="Arial" panose="020B0604020202020204" pitchFamily="34" charset="0"/>
              </a:rPr>
              <a:t>Pre-enrollment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Priority Categories</a:t>
            </a:r>
          </a:p>
        </p:txBody>
      </p:sp>
      <p:pic>
        <p:nvPicPr>
          <p:cNvPr id="6" name="Picture 5">
            <a:extLst>
              <a:ext uri="{FF2B5EF4-FFF2-40B4-BE49-F238E27FC236}">
                <a16:creationId xmlns:a16="http://schemas.microsoft.com/office/drawing/2014/main" id="{19A1AE82-A361-48D2-B72E-C31EEFCB4B2F}"/>
              </a:ext>
            </a:extLst>
          </p:cNvPr>
          <p:cNvPicPr>
            <a:picLocks noChangeAspect="1"/>
          </p:cNvPicPr>
          <p:nvPr/>
        </p:nvPicPr>
        <p:blipFill>
          <a:blip r:embed="rId3"/>
          <a:stretch>
            <a:fillRect/>
          </a:stretch>
        </p:blipFill>
        <p:spPr>
          <a:xfrm rot="10800000">
            <a:off x="-1" y="5791200"/>
            <a:ext cx="9144000" cy="1066800"/>
          </a:xfrm>
          <a:prstGeom prst="rect">
            <a:avLst/>
          </a:prstGeom>
        </p:spPr>
      </p:pic>
    </p:spTree>
    <p:extLst>
      <p:ext uri="{BB962C8B-B14F-4D97-AF65-F5344CB8AC3E}">
        <p14:creationId xmlns:p14="http://schemas.microsoft.com/office/powerpoint/2010/main" val="3936890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Pre-enrollment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Priority Categories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152400" y="1752600"/>
            <a:ext cx="8538754" cy="5029200"/>
          </a:xfrm>
        </p:spPr>
        <p:txBody>
          <a:bodyPr>
            <a:normAutofit/>
          </a:bodyPr>
          <a:lstStyle/>
          <a:p>
            <a:pPr>
              <a:buFont typeface="Wingdings" panose="05000000000000000000" pitchFamily="2" charset="2"/>
              <a:buChar char="§"/>
            </a:pPr>
            <a:r>
              <a:rPr lang="en-US" sz="2400" dirty="0">
                <a:latin typeface="Arial" panose="020B0604020202020204" pitchFamily="34" charset="0"/>
                <a:cs typeface="Arial" panose="020B0604020202020204" pitchFamily="34" charset="0"/>
              </a:rPr>
              <a:t>Category 3 – Individuals who:</a:t>
            </a:r>
          </a:p>
          <a:p>
            <a:pPr lvl="1">
              <a:buFont typeface="Wingdings" panose="05000000000000000000" pitchFamily="2" charset="2"/>
              <a:buChar char="§"/>
            </a:pPr>
            <a:r>
              <a:rPr lang="en-US" sz="2400" dirty="0">
                <a:latin typeface="Arial" panose="020B0604020202020204" pitchFamily="34" charset="0"/>
                <a:cs typeface="Arial" panose="020B0604020202020204" pitchFamily="34" charset="0"/>
              </a:rPr>
              <a:t>Have a caregiver with a documented condition that is expected to render the caregiver unable to provide care within the next 12 months and for whom a caregiver is required but no alternate caregiver is available</a:t>
            </a:r>
          </a:p>
          <a:p>
            <a:pPr lvl="1">
              <a:buFont typeface="Wingdings" panose="05000000000000000000" pitchFamily="2" charset="2"/>
              <a:buChar char="§"/>
            </a:pPr>
            <a:r>
              <a:rPr lang="en-US" sz="2400" dirty="0">
                <a:latin typeface="Arial" panose="020B0604020202020204" pitchFamily="34" charset="0"/>
                <a:cs typeface="Arial" panose="020B0604020202020204" pitchFamily="34" charset="0"/>
              </a:rPr>
              <a:t>Are at substantial risk of incarceration</a:t>
            </a:r>
          </a:p>
          <a:p>
            <a:pPr lvl="1">
              <a:buFont typeface="Wingdings" panose="05000000000000000000" pitchFamily="2" charset="2"/>
              <a:buChar char="§"/>
            </a:pPr>
            <a:r>
              <a:rPr lang="en-US" sz="2400" dirty="0">
                <a:latin typeface="Arial" panose="020B0604020202020204" pitchFamily="34" charset="0"/>
                <a:cs typeface="Arial" panose="020B0604020202020204" pitchFamily="34" charset="0"/>
              </a:rPr>
              <a:t>Behaviors or physical needs place them or their caregiver at risk of serious harm</a:t>
            </a:r>
          </a:p>
          <a:p>
            <a:pPr lvl="1">
              <a:buFont typeface="Wingdings" panose="05000000000000000000" pitchFamily="2" charset="2"/>
              <a:buChar char="§"/>
            </a:pPr>
            <a:r>
              <a:rPr lang="en-US" sz="2400" dirty="0">
                <a:latin typeface="Arial" panose="020B0604020202020204" pitchFamily="34" charset="0"/>
                <a:cs typeface="Arial" panose="020B0604020202020204" pitchFamily="34" charset="0"/>
              </a:rPr>
              <a:t>Are identified as ready for discharge within the next year from a state mental health hospital or skilled nursing facility</a:t>
            </a:r>
          </a:p>
        </p:txBody>
      </p:sp>
      <p:pic>
        <p:nvPicPr>
          <p:cNvPr id="5" name="Picture 4">
            <a:extLst>
              <a:ext uri="{FF2B5EF4-FFF2-40B4-BE49-F238E27FC236}">
                <a16:creationId xmlns:a16="http://schemas.microsoft.com/office/drawing/2014/main" id="{4FBC156F-7B8B-F18B-26F5-C7B3382F8E39}"/>
              </a:ext>
            </a:extLst>
          </p:cNvPr>
          <p:cNvPicPr>
            <a:picLocks noChangeAspect="1"/>
          </p:cNvPicPr>
          <p:nvPr/>
        </p:nvPicPr>
        <p:blipFill>
          <a:blip r:embed="rId3"/>
          <a:stretch>
            <a:fillRect/>
          </a:stretch>
        </p:blipFill>
        <p:spPr>
          <a:xfrm rot="10800000">
            <a:off x="-1" y="6172200"/>
            <a:ext cx="9144000" cy="685800"/>
          </a:xfrm>
          <a:prstGeom prst="rect">
            <a:avLst/>
          </a:prstGeom>
        </p:spPr>
      </p:pic>
    </p:spTree>
    <p:extLst>
      <p:ext uri="{BB962C8B-B14F-4D97-AF65-F5344CB8AC3E}">
        <p14:creationId xmlns:p14="http://schemas.microsoft.com/office/powerpoint/2010/main" val="1542845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Pre-enrollment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Priority Categories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04800" y="1752600"/>
            <a:ext cx="8229600" cy="5029200"/>
          </a:xfrm>
        </p:spPr>
        <p:txBody>
          <a:bodyPr>
            <a:normAutofit/>
          </a:bodyPr>
          <a:lstStyle/>
          <a:p>
            <a:pPr>
              <a:buFont typeface="Wingdings" panose="05000000000000000000" pitchFamily="2" charset="2"/>
              <a:buChar char="§"/>
            </a:pPr>
            <a:r>
              <a:rPr lang="en-US" sz="2800" dirty="0">
                <a:latin typeface="Arial" panose="020B0604020202020204" pitchFamily="34" charset="0"/>
                <a:cs typeface="Arial" panose="020B0604020202020204" pitchFamily="34" charset="0"/>
              </a:rPr>
              <a:t>Category 4 – Individuals whose caregivers are 70 years of age or older, and for whom a caregiver is required</a:t>
            </a:r>
          </a:p>
          <a:p>
            <a:pPr marL="0" indent="0">
              <a:buNone/>
            </a:pPr>
            <a:endParaRPr lang="en-US" sz="1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800" dirty="0">
                <a:latin typeface="Arial" panose="020B0604020202020204" pitchFamily="34" charset="0"/>
                <a:cs typeface="Arial" panose="020B0604020202020204" pitchFamily="34" charset="0"/>
              </a:rPr>
              <a:t>Category 5 – Individuals who are expected to graduate within the next 12 months from secondary school and need support to obtain a meaningful day activity, maintain competitive employment, or to pursue an accredited program of postsecondary education</a:t>
            </a:r>
          </a:p>
        </p:txBody>
      </p:sp>
      <p:pic>
        <p:nvPicPr>
          <p:cNvPr id="5" name="Picture 4">
            <a:extLst>
              <a:ext uri="{FF2B5EF4-FFF2-40B4-BE49-F238E27FC236}">
                <a16:creationId xmlns:a16="http://schemas.microsoft.com/office/drawing/2014/main" id="{A044A55E-1830-020F-2AD3-F3CBD91C3786}"/>
              </a:ext>
            </a:extLst>
          </p:cNvPr>
          <p:cNvPicPr>
            <a:picLocks noChangeAspect="1"/>
          </p:cNvPicPr>
          <p:nvPr/>
        </p:nvPicPr>
        <p:blipFill>
          <a:blip r:embed="rId3"/>
          <a:stretch>
            <a:fillRect/>
          </a:stretch>
        </p:blipFill>
        <p:spPr>
          <a:xfrm rot="10800000">
            <a:off x="-1" y="6019800"/>
            <a:ext cx="9144000" cy="838200"/>
          </a:xfrm>
          <a:prstGeom prst="rect">
            <a:avLst/>
          </a:prstGeom>
        </p:spPr>
      </p:pic>
    </p:spTree>
    <p:extLst>
      <p:ext uri="{BB962C8B-B14F-4D97-AF65-F5344CB8AC3E}">
        <p14:creationId xmlns:p14="http://schemas.microsoft.com/office/powerpoint/2010/main" val="3370213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533400"/>
            <a:ext cx="8229600" cy="1143000"/>
          </a:xfrm>
        </p:spPr>
        <p:txBody>
          <a:bodyPr>
            <a:normAutofit fontScale="90000"/>
          </a:bodyPr>
          <a:lstStyle/>
          <a:p>
            <a:r>
              <a:rPr lang="en-US" b="1" dirty="0">
                <a:latin typeface="Arial" panose="020B0604020202020204" pitchFamily="34" charset="0"/>
                <a:cs typeface="Arial" panose="020B0604020202020204" pitchFamily="34" charset="0"/>
              </a:rPr>
              <a:t>Pre-enrollment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Priority Categories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200" y="2438400"/>
            <a:ext cx="8229600" cy="2971800"/>
          </a:xfrm>
        </p:spPr>
        <p:txBody>
          <a:bodyPr>
            <a:normAutofit/>
          </a:bodyPr>
          <a:lstStyle/>
          <a:p>
            <a:pPr>
              <a:buFont typeface="Wingdings" panose="05000000000000000000" pitchFamily="2" charset="2"/>
              <a:buChar char="§"/>
            </a:pPr>
            <a:r>
              <a:rPr lang="en-US" sz="2800" dirty="0">
                <a:latin typeface="Arial" panose="020B0604020202020204" pitchFamily="34" charset="0"/>
                <a:cs typeface="Arial" panose="020B0604020202020204" pitchFamily="34" charset="0"/>
              </a:rPr>
              <a:t>Category 6 – Individuals 21 years of age or older who do not meet the criteria for categories 1 - 5</a:t>
            </a:r>
          </a:p>
          <a:p>
            <a:pPr marL="0" indent="0">
              <a:buNone/>
            </a:pPr>
            <a:endParaRPr lang="en-US" sz="1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800" dirty="0">
                <a:latin typeface="Arial" panose="020B0604020202020204" pitchFamily="34" charset="0"/>
                <a:cs typeface="Arial" panose="020B0604020202020204" pitchFamily="34" charset="0"/>
              </a:rPr>
              <a:t>Category 7 – Individuals under the age of 21 who do not meet the criteria for categories 1 - 4</a:t>
            </a:r>
          </a:p>
        </p:txBody>
      </p:sp>
      <p:pic>
        <p:nvPicPr>
          <p:cNvPr id="5" name="Picture 4">
            <a:extLst>
              <a:ext uri="{FF2B5EF4-FFF2-40B4-BE49-F238E27FC236}">
                <a16:creationId xmlns:a16="http://schemas.microsoft.com/office/drawing/2014/main" id="{5FE87A52-4BD0-E1D7-AD17-533708C1D02C}"/>
              </a:ext>
            </a:extLst>
          </p:cNvPr>
          <p:cNvPicPr>
            <a:picLocks noChangeAspect="1"/>
          </p:cNvPicPr>
          <p:nvPr/>
        </p:nvPicPr>
        <p:blipFill>
          <a:blip r:embed="rId3"/>
          <a:stretch>
            <a:fillRect/>
          </a:stretch>
        </p:blipFill>
        <p:spPr>
          <a:xfrm rot="10800000">
            <a:off x="-1" y="5410200"/>
            <a:ext cx="9144000" cy="1447800"/>
          </a:xfrm>
          <a:prstGeom prst="rect">
            <a:avLst/>
          </a:prstGeom>
        </p:spPr>
      </p:pic>
    </p:spTree>
    <p:extLst>
      <p:ext uri="{BB962C8B-B14F-4D97-AF65-F5344CB8AC3E}">
        <p14:creationId xmlns:p14="http://schemas.microsoft.com/office/powerpoint/2010/main" val="380537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3810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228600" y="1981201"/>
            <a:ext cx="8686800" cy="3429000"/>
          </a:xfrm>
        </p:spPr>
        <p:txBody>
          <a:bodyPr>
            <a:normAutofit/>
          </a:bodyPr>
          <a:lstStyle/>
          <a:p>
            <a:r>
              <a:rPr lang="en-US" sz="2800" dirty="0">
                <a:latin typeface="Arial" panose="020B0604020202020204" pitchFamily="34" charset="0"/>
                <a:cs typeface="Arial" panose="020B0604020202020204" pitchFamily="34" charset="0"/>
              </a:rPr>
              <a:t>APD Application for Services is available online at </a:t>
            </a:r>
            <a:r>
              <a:rPr lang="en-US" altLang="en-US" sz="2800" u="sng" dirty="0">
                <a:latin typeface="Arial" panose="020B0604020202020204" pitchFamily="34" charset="0"/>
                <a:cs typeface="Arial" panose="020B0604020202020204" pitchFamily="34" charset="0"/>
                <a:hlinkClick r:id="rId3"/>
              </a:rPr>
              <a:t>http://apdcares.org/customers/application/</a:t>
            </a:r>
            <a:r>
              <a:rPr lang="en-US" altLang="en-US" sz="2800" dirty="0">
                <a:latin typeface="Arial" panose="020B0604020202020204" pitchFamily="34" charset="0"/>
                <a:cs typeface="Arial" panose="020B0604020202020204" pitchFamily="34" charset="0"/>
              </a:rPr>
              <a:t> </a:t>
            </a:r>
          </a:p>
          <a:p>
            <a:pPr marL="0" indent="0">
              <a:buNone/>
            </a:pPr>
            <a:endParaRPr lang="en-US" altLang="en-US" sz="10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Available in English, Spanish, and Haitian Creole</a:t>
            </a:r>
          </a:p>
          <a:p>
            <a:pPr marL="0" indent="0">
              <a:buNone/>
            </a:pPr>
            <a:endParaRPr lang="en-US" sz="10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Application is divided into sections to be completed by the applicant/legal representative and the Region</a:t>
            </a:r>
          </a:p>
        </p:txBody>
      </p:sp>
      <p:pic>
        <p:nvPicPr>
          <p:cNvPr id="5" name="Picture 4">
            <a:extLst>
              <a:ext uri="{FF2B5EF4-FFF2-40B4-BE49-F238E27FC236}">
                <a16:creationId xmlns:a16="http://schemas.microsoft.com/office/drawing/2014/main" id="{7BBD7577-1C98-2A3F-C3A2-5B773ADEB525}"/>
              </a:ext>
            </a:extLst>
          </p:cNvPr>
          <p:cNvPicPr>
            <a:picLocks noChangeAspect="1"/>
          </p:cNvPicPr>
          <p:nvPr/>
        </p:nvPicPr>
        <p:blipFill>
          <a:blip r:embed="rId4"/>
          <a:stretch>
            <a:fillRect/>
          </a:stretch>
        </p:blipFill>
        <p:spPr>
          <a:xfrm rot="10800000">
            <a:off x="0" y="5562600"/>
            <a:ext cx="9144000" cy="1295400"/>
          </a:xfrm>
          <a:prstGeom prst="rect">
            <a:avLst/>
          </a:prstGeom>
        </p:spPr>
      </p:pic>
    </p:spTree>
    <p:extLst>
      <p:ext uri="{BB962C8B-B14F-4D97-AF65-F5344CB8AC3E}">
        <p14:creationId xmlns:p14="http://schemas.microsoft.com/office/powerpoint/2010/main" val="4216137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533400"/>
            <a:ext cx="8229600" cy="1143000"/>
          </a:xfrm>
        </p:spPr>
        <p:txBody>
          <a:bodyPr>
            <a:normAutofit fontScale="90000"/>
          </a:bodyPr>
          <a:lstStyle/>
          <a:p>
            <a:r>
              <a:rPr lang="en-US" b="1" dirty="0" err="1">
                <a:latin typeface="Arial" panose="020B0604020202020204" pitchFamily="34" charset="0"/>
                <a:cs typeface="Arial" panose="020B0604020202020204" pitchFamily="34" charset="0"/>
              </a:rPr>
              <a:t>iBudget</a:t>
            </a:r>
            <a:r>
              <a:rPr lang="en-US" b="1" dirty="0">
                <a:latin typeface="Arial" panose="020B0604020202020204" pitchFamily="34" charset="0"/>
                <a:cs typeface="Arial" panose="020B0604020202020204" pitchFamily="34" charset="0"/>
              </a:rPr>
              <a:t> Florida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Waiver Enrollment</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200" y="1981200"/>
            <a:ext cx="8305800" cy="3200400"/>
          </a:xfrm>
        </p:spPr>
        <p:txBody>
          <a:bodyPr>
            <a:normAutofit lnSpcReduction="10000"/>
          </a:bodyPr>
          <a:lstStyle/>
          <a:p>
            <a:r>
              <a:rPr lang="en-US" sz="2400" dirty="0">
                <a:latin typeface="Arial" panose="020B0604020202020204" pitchFamily="34" charset="0"/>
                <a:cs typeface="Arial" panose="020B0604020202020204" pitchFamily="34" charset="0"/>
              </a:rPr>
              <a:t>Crisis Waiver Enrollment (CWE)</a:t>
            </a:r>
          </a:p>
          <a:p>
            <a:r>
              <a:rPr lang="en-US" sz="2400" dirty="0">
                <a:latin typeface="Arial" panose="020B0604020202020204" pitchFamily="34" charset="0"/>
                <a:cs typeface="Arial" panose="020B0604020202020204" pitchFamily="34" charset="0"/>
              </a:rPr>
              <a:t>Community-Based Care (CBC)</a:t>
            </a:r>
          </a:p>
          <a:p>
            <a:r>
              <a:rPr lang="en-US" sz="2400" dirty="0">
                <a:latin typeface="Arial" panose="020B0604020202020204" pitchFamily="34" charset="0"/>
                <a:cs typeface="Arial" panose="020B0604020202020204" pitchFamily="34" charset="0"/>
              </a:rPr>
              <a:t>Pre-enrollment to Waiver Offers</a:t>
            </a:r>
          </a:p>
          <a:p>
            <a:r>
              <a:rPr lang="en-US" sz="2400" dirty="0">
                <a:latin typeface="Arial" panose="020B0604020202020204" pitchFamily="34" charset="0"/>
                <a:cs typeface="Arial" panose="020B0604020202020204" pitchFamily="34" charset="0"/>
              </a:rPr>
              <a:t>Dependents of Active-Duty Military Service Members</a:t>
            </a:r>
          </a:p>
          <a:p>
            <a:r>
              <a:rPr lang="en-US" sz="2400" dirty="0">
                <a:latin typeface="Arial" panose="020B0604020202020204" pitchFamily="34" charset="0"/>
                <a:cs typeface="Arial" panose="020B0604020202020204" pitchFamily="34" charset="0"/>
              </a:rPr>
              <a:t>Intermediate Care Facility for Individuals with Intellectual Disabilities (ICF/IID) Transitions</a:t>
            </a:r>
          </a:p>
          <a:p>
            <a:r>
              <a:rPr lang="en-US" sz="2400" dirty="0">
                <a:latin typeface="Arial" panose="020B0604020202020204" pitchFamily="34" charset="0"/>
                <a:cs typeface="Arial" panose="020B0604020202020204" pitchFamily="34" charset="0"/>
              </a:rPr>
              <a:t>Nursing Home to Waiver Transitions</a:t>
            </a:r>
          </a:p>
          <a:p>
            <a:r>
              <a:rPr lang="en-US" sz="2400" dirty="0">
                <a:latin typeface="Arial" panose="020B0604020202020204" pitchFamily="34" charset="0"/>
                <a:cs typeface="Arial" panose="020B0604020202020204" pitchFamily="34" charset="0"/>
              </a:rPr>
              <a:t>Phelan-</a:t>
            </a:r>
            <a:r>
              <a:rPr lang="en-US" sz="2400" dirty="0" err="1">
                <a:latin typeface="Arial" panose="020B0604020202020204" pitchFamily="34" charset="0"/>
                <a:cs typeface="Arial" panose="020B0604020202020204" pitchFamily="34" charset="0"/>
              </a:rPr>
              <a:t>McDermid</a:t>
            </a:r>
            <a:r>
              <a:rPr lang="en-US" sz="2400" dirty="0">
                <a:latin typeface="Arial" panose="020B0604020202020204" pitchFamily="34" charset="0"/>
                <a:cs typeface="Arial" panose="020B0604020202020204" pitchFamily="34" charset="0"/>
              </a:rPr>
              <a:t> Syndrome</a:t>
            </a:r>
          </a:p>
          <a:p>
            <a:pPr marL="457200" lvl="1" indent="0">
              <a:buNone/>
            </a:pPr>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AA4B880-175B-45CA-ADF8-9FF0DAC33C2E}"/>
              </a:ext>
            </a:extLst>
          </p:cNvPr>
          <p:cNvPicPr>
            <a:picLocks noChangeAspect="1"/>
          </p:cNvPicPr>
          <p:nvPr/>
        </p:nvPicPr>
        <p:blipFill>
          <a:blip r:embed="rId3"/>
          <a:stretch>
            <a:fillRect/>
          </a:stretch>
        </p:blipFill>
        <p:spPr>
          <a:xfrm rot="10800000">
            <a:off x="-1" y="5562600"/>
            <a:ext cx="9144000" cy="1295400"/>
          </a:xfrm>
          <a:prstGeom prst="rect">
            <a:avLst/>
          </a:prstGeom>
        </p:spPr>
      </p:pic>
    </p:spTree>
    <p:extLst>
      <p:ext uri="{BB962C8B-B14F-4D97-AF65-F5344CB8AC3E}">
        <p14:creationId xmlns:p14="http://schemas.microsoft.com/office/powerpoint/2010/main" val="3554773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err="1">
                <a:latin typeface="Arial" panose="020B0604020202020204" pitchFamily="34" charset="0"/>
                <a:cs typeface="Arial" panose="020B0604020202020204" pitchFamily="34" charset="0"/>
              </a:rPr>
              <a:t>iBudget</a:t>
            </a:r>
            <a:r>
              <a:rPr lang="en-US" b="1" dirty="0">
                <a:latin typeface="Arial" panose="020B0604020202020204" pitchFamily="34" charset="0"/>
                <a:cs typeface="Arial" panose="020B0604020202020204" pitchFamily="34" charset="0"/>
              </a:rPr>
              <a:t> Florida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Waiver Services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81000" y="2057400"/>
            <a:ext cx="8534400" cy="3657600"/>
          </a:xfrm>
        </p:spPr>
        <p:txBody>
          <a:bodyPr>
            <a:normAutofit/>
          </a:bodyPr>
          <a:lstStyle/>
          <a:p>
            <a:r>
              <a:rPr lang="en-US" sz="2800" dirty="0">
                <a:latin typeface="Arial" panose="020B0604020202020204" pitchFamily="34" charset="0"/>
                <a:cs typeface="Arial" panose="020B0604020202020204" pitchFamily="34" charset="0"/>
              </a:rPr>
              <a:t>The </a:t>
            </a:r>
            <a:r>
              <a:rPr lang="en-US" sz="2800" dirty="0" err="1">
                <a:latin typeface="Arial" panose="020B0604020202020204" pitchFamily="34" charset="0"/>
                <a:cs typeface="Arial" panose="020B0604020202020204" pitchFamily="34" charset="0"/>
              </a:rPr>
              <a:t>iBudget</a:t>
            </a:r>
            <a:r>
              <a:rPr lang="en-US" sz="2800" dirty="0">
                <a:latin typeface="Arial" panose="020B0604020202020204" pitchFamily="34" charset="0"/>
                <a:cs typeface="Arial" panose="020B0604020202020204" pitchFamily="34" charset="0"/>
              </a:rPr>
              <a:t> Florida waiver provides home and community-based supports and services to eligible persons with developmental disabilities living at home or in a home-like setting. </a:t>
            </a:r>
          </a:p>
          <a:p>
            <a:pPr marL="0" indent="0">
              <a:buNone/>
            </a:pPr>
            <a:endParaRPr lang="en-US" sz="12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a:t>
            </a:r>
            <a:r>
              <a:rPr lang="en-US" sz="2800" dirty="0" err="1">
                <a:latin typeface="Arial" panose="020B0604020202020204" pitchFamily="34" charset="0"/>
                <a:cs typeface="Arial" panose="020B0604020202020204" pitchFamily="34" charset="0"/>
              </a:rPr>
              <a:t>iBudget</a:t>
            </a:r>
            <a:r>
              <a:rPr lang="en-US" sz="2800" dirty="0">
                <a:latin typeface="Arial" panose="020B0604020202020204" pitchFamily="34" charset="0"/>
                <a:cs typeface="Arial" panose="020B0604020202020204" pitchFamily="34" charset="0"/>
              </a:rPr>
              <a:t> Florida waiver is funded by both federal and matching state dollars.</a:t>
            </a:r>
          </a:p>
        </p:txBody>
      </p:sp>
      <p:pic>
        <p:nvPicPr>
          <p:cNvPr id="5" name="Picture 4">
            <a:extLst>
              <a:ext uri="{FF2B5EF4-FFF2-40B4-BE49-F238E27FC236}">
                <a16:creationId xmlns:a16="http://schemas.microsoft.com/office/drawing/2014/main" id="{3D6CEC1E-B6A9-B1F7-D9EC-415B66C1F4A0}"/>
              </a:ext>
            </a:extLst>
          </p:cNvPr>
          <p:cNvPicPr>
            <a:picLocks noChangeAspect="1"/>
          </p:cNvPicPr>
          <p:nvPr/>
        </p:nvPicPr>
        <p:blipFill>
          <a:blip r:embed="rId3"/>
          <a:stretch>
            <a:fillRect/>
          </a:stretch>
        </p:blipFill>
        <p:spPr>
          <a:xfrm rot="10800000">
            <a:off x="-1" y="5410200"/>
            <a:ext cx="9144000" cy="1447800"/>
          </a:xfrm>
          <a:prstGeom prst="rect">
            <a:avLst/>
          </a:prstGeom>
        </p:spPr>
      </p:pic>
    </p:spTree>
    <p:extLst>
      <p:ext uri="{BB962C8B-B14F-4D97-AF65-F5344CB8AC3E}">
        <p14:creationId xmlns:p14="http://schemas.microsoft.com/office/powerpoint/2010/main" val="3130072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381000"/>
            <a:ext cx="8229600" cy="1143000"/>
          </a:xfrm>
        </p:spPr>
        <p:txBody>
          <a:bodyPr>
            <a:normAutofit fontScale="90000"/>
          </a:bodyPr>
          <a:lstStyle/>
          <a:p>
            <a:r>
              <a:rPr lang="en-US" b="1" dirty="0" err="1">
                <a:latin typeface="Arial" panose="020B0604020202020204" pitchFamily="34" charset="0"/>
                <a:cs typeface="Arial" panose="020B0604020202020204" pitchFamily="34" charset="0"/>
              </a:rPr>
              <a:t>iBudget</a:t>
            </a:r>
            <a:r>
              <a:rPr lang="en-US" b="1" dirty="0">
                <a:latin typeface="Arial" panose="020B0604020202020204" pitchFamily="34" charset="0"/>
                <a:cs typeface="Arial" panose="020B0604020202020204" pitchFamily="34" charset="0"/>
              </a:rPr>
              <a:t> Florida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Waiver Services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04800" y="1856874"/>
            <a:ext cx="8530046" cy="3934326"/>
          </a:xfrm>
        </p:spPr>
        <p:txBody>
          <a:bodyPr>
            <a:normAutofit/>
          </a:bodyPr>
          <a:lstStyle/>
          <a:p>
            <a:r>
              <a:rPr lang="en-US" sz="2800" dirty="0">
                <a:latin typeface="Arial" panose="020B0604020202020204" pitchFamily="34" charset="0"/>
                <a:cs typeface="Arial" panose="020B0604020202020204" pitchFamily="34" charset="0"/>
              </a:rPr>
              <a:t>Individuals enrolled on the </a:t>
            </a:r>
            <a:r>
              <a:rPr lang="en-US" sz="2800" dirty="0" err="1">
                <a:latin typeface="Arial" panose="020B0604020202020204" pitchFamily="34" charset="0"/>
                <a:cs typeface="Arial" panose="020B0604020202020204" pitchFamily="34" charset="0"/>
              </a:rPr>
              <a:t>iBudget</a:t>
            </a:r>
            <a:r>
              <a:rPr lang="en-US" sz="2800" dirty="0">
                <a:latin typeface="Arial" panose="020B0604020202020204" pitchFamily="34" charset="0"/>
                <a:cs typeface="Arial" panose="020B0604020202020204" pitchFamily="34" charset="0"/>
              </a:rPr>
              <a:t> Florida waiver will receive services that enable them to:</a:t>
            </a:r>
          </a:p>
          <a:p>
            <a:pPr lvl="1"/>
            <a:r>
              <a:rPr lang="en-US" dirty="0">
                <a:latin typeface="Arial" panose="020B0604020202020204" pitchFamily="34" charset="0"/>
                <a:cs typeface="Arial" panose="020B0604020202020204" pitchFamily="34" charset="0"/>
              </a:rPr>
              <a:t> Have a safe place to live</a:t>
            </a:r>
          </a:p>
          <a:p>
            <a:pPr lvl="1"/>
            <a:r>
              <a:rPr lang="en-US" dirty="0">
                <a:latin typeface="Arial" panose="020B0604020202020204" pitchFamily="34" charset="0"/>
                <a:cs typeface="Arial" panose="020B0604020202020204" pitchFamily="34" charset="0"/>
              </a:rPr>
              <a:t> Have a meaningful day activity</a:t>
            </a:r>
          </a:p>
          <a:p>
            <a:pPr lvl="1"/>
            <a:r>
              <a:rPr lang="en-US" dirty="0">
                <a:latin typeface="Arial" panose="020B0604020202020204" pitchFamily="34" charset="0"/>
                <a:cs typeface="Arial" panose="020B0604020202020204" pitchFamily="34" charset="0"/>
              </a:rPr>
              <a:t> Receive medically necessary supplies and  equipment</a:t>
            </a:r>
          </a:p>
          <a:p>
            <a:pPr lvl="1"/>
            <a:r>
              <a:rPr lang="en-US" dirty="0">
                <a:latin typeface="Arial" panose="020B0604020202020204" pitchFamily="34" charset="0"/>
                <a:cs typeface="Arial" panose="020B0604020202020204" pitchFamily="34" charset="0"/>
              </a:rPr>
              <a:t> Receive transportation services to access necessary waiver services</a:t>
            </a:r>
          </a:p>
        </p:txBody>
      </p:sp>
      <p:pic>
        <p:nvPicPr>
          <p:cNvPr id="5" name="Picture 4">
            <a:extLst>
              <a:ext uri="{FF2B5EF4-FFF2-40B4-BE49-F238E27FC236}">
                <a16:creationId xmlns:a16="http://schemas.microsoft.com/office/drawing/2014/main" id="{5E0FAD95-F993-60FE-C50D-979146FDB8AD}"/>
              </a:ext>
            </a:extLst>
          </p:cNvPr>
          <p:cNvPicPr>
            <a:picLocks noChangeAspect="1"/>
          </p:cNvPicPr>
          <p:nvPr/>
        </p:nvPicPr>
        <p:blipFill>
          <a:blip r:embed="rId3"/>
          <a:stretch>
            <a:fillRect/>
          </a:stretch>
        </p:blipFill>
        <p:spPr>
          <a:xfrm rot="10800000">
            <a:off x="-1" y="5715000"/>
            <a:ext cx="9144000" cy="1143000"/>
          </a:xfrm>
          <a:prstGeom prst="rect">
            <a:avLst/>
          </a:prstGeom>
        </p:spPr>
      </p:pic>
    </p:spTree>
    <p:extLst>
      <p:ext uri="{BB962C8B-B14F-4D97-AF65-F5344CB8AC3E}">
        <p14:creationId xmlns:p14="http://schemas.microsoft.com/office/powerpoint/2010/main" val="2975506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914400"/>
            <a:ext cx="8229600" cy="1143000"/>
          </a:xfrm>
        </p:spPr>
        <p:txBody>
          <a:bodyPr>
            <a:normAutofit fontScale="90000"/>
          </a:bodyPr>
          <a:lstStyle/>
          <a:p>
            <a:r>
              <a:rPr lang="en-US" b="1" dirty="0" err="1">
                <a:latin typeface="Arial" panose="020B0604020202020204" pitchFamily="34" charset="0"/>
                <a:cs typeface="Arial" panose="020B0604020202020204" pitchFamily="34" charset="0"/>
              </a:rPr>
              <a:t>iBudget</a:t>
            </a:r>
            <a:r>
              <a:rPr lang="en-US" b="1" dirty="0">
                <a:latin typeface="Arial" panose="020B0604020202020204" pitchFamily="34" charset="0"/>
                <a:cs typeface="Arial" panose="020B0604020202020204" pitchFamily="34" charset="0"/>
              </a:rPr>
              <a:t> Florida</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Waiver Services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609600" y="2819400"/>
            <a:ext cx="8077200" cy="2133600"/>
          </a:xfrm>
        </p:spPr>
        <p:txBody>
          <a:bodyPr>
            <a:normAutofit/>
          </a:bodyPr>
          <a:lstStyle/>
          <a:p>
            <a:pPr marL="0" indent="0" algn="ctr">
              <a:buNone/>
            </a:pPr>
            <a:r>
              <a:rPr lang="en-US" dirty="0">
                <a:latin typeface="Arial" panose="020B0604020202020204" pitchFamily="34" charset="0"/>
                <a:cs typeface="Arial" panose="020B0604020202020204" pitchFamily="34" charset="0"/>
              </a:rPr>
              <a:t>For additional information about the </a:t>
            </a:r>
          </a:p>
          <a:p>
            <a:pPr marL="0" indent="0" algn="ctr">
              <a:buNone/>
            </a:pPr>
            <a:r>
              <a:rPr lang="en-US" dirty="0" err="1">
                <a:latin typeface="Arial" panose="020B0604020202020204" pitchFamily="34" charset="0"/>
                <a:cs typeface="Arial" panose="020B0604020202020204" pitchFamily="34" charset="0"/>
              </a:rPr>
              <a:t>iBudget</a:t>
            </a:r>
            <a:r>
              <a:rPr lang="en-US" dirty="0">
                <a:latin typeface="Arial" panose="020B0604020202020204" pitchFamily="34" charset="0"/>
                <a:cs typeface="Arial" panose="020B0604020202020204" pitchFamily="34" charset="0"/>
              </a:rPr>
              <a:t> Florida waiver, please visit: </a:t>
            </a:r>
            <a:r>
              <a:rPr lang="en-US" dirty="0">
                <a:latin typeface="Arial" panose="020B0604020202020204" pitchFamily="34" charset="0"/>
                <a:cs typeface="Arial" panose="020B0604020202020204" pitchFamily="34" charset="0"/>
                <a:hlinkClick r:id="rId3"/>
              </a:rPr>
              <a:t>www.apdcares.org</a:t>
            </a:r>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A84CC82D-0BC1-EEB0-42E2-37381BF067E5}"/>
              </a:ext>
            </a:extLst>
          </p:cNvPr>
          <p:cNvPicPr>
            <a:picLocks noChangeAspect="1"/>
          </p:cNvPicPr>
          <p:nvPr/>
        </p:nvPicPr>
        <p:blipFill>
          <a:blip r:embed="rId4"/>
          <a:stretch>
            <a:fillRect/>
          </a:stretch>
        </p:blipFill>
        <p:spPr>
          <a:xfrm rot="10800000">
            <a:off x="-1" y="5410200"/>
            <a:ext cx="9144000" cy="1447800"/>
          </a:xfrm>
          <a:prstGeom prst="rect">
            <a:avLst/>
          </a:prstGeom>
        </p:spPr>
      </p:pic>
    </p:spTree>
    <p:extLst>
      <p:ext uri="{BB962C8B-B14F-4D97-AF65-F5344CB8AC3E}">
        <p14:creationId xmlns:p14="http://schemas.microsoft.com/office/powerpoint/2010/main" val="32086194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630362"/>
          </a:xfrm>
        </p:spPr>
        <p:txBody>
          <a:bodyPr>
            <a:normAutofit/>
          </a:bodyPr>
          <a:lstStyle/>
          <a:p>
            <a:r>
              <a:rPr lang="en-US" b="1" dirty="0">
                <a:latin typeface="Arial" panose="020B0604020202020204" pitchFamily="34" charset="0"/>
                <a:cs typeface="Arial" panose="020B0604020202020204" pitchFamily="34" charset="0"/>
              </a:rPr>
              <a:t> Questions and Answers</a:t>
            </a:r>
          </a:p>
        </p:txBody>
      </p:sp>
      <p:pic>
        <p:nvPicPr>
          <p:cNvPr id="5" name="Content Placeholder 4">
            <a:extLst>
              <a:ext uri="{FF2B5EF4-FFF2-40B4-BE49-F238E27FC236}">
                <a16:creationId xmlns:a16="http://schemas.microsoft.com/office/drawing/2014/main" id="{B3A15276-BC8D-4EDC-B6C5-75640C70BFD0}"/>
              </a:ext>
            </a:extLst>
          </p:cNvPr>
          <p:cNvPicPr>
            <a:picLocks noGrp="1" noChangeAspect="1"/>
          </p:cNvPicPr>
          <p:nvPr>
            <p:ph idx="1"/>
          </p:nvPr>
        </p:nvPicPr>
        <p:blipFill>
          <a:blip r:embed="rId3"/>
          <a:stretch>
            <a:fillRect/>
          </a:stretch>
        </p:blipFill>
        <p:spPr>
          <a:xfrm>
            <a:off x="3200400" y="2362200"/>
            <a:ext cx="2790825" cy="3190875"/>
          </a:xfrm>
          <a:prstGeom prst="rect">
            <a:avLst/>
          </a:prstGeom>
        </p:spPr>
      </p:pic>
      <p:pic>
        <p:nvPicPr>
          <p:cNvPr id="4" name="Picture 3">
            <a:extLst>
              <a:ext uri="{FF2B5EF4-FFF2-40B4-BE49-F238E27FC236}">
                <a16:creationId xmlns:a16="http://schemas.microsoft.com/office/drawing/2014/main" id="{AA45A297-3B83-3EB9-8A55-520ACBE2C29E}"/>
              </a:ext>
            </a:extLst>
          </p:cNvPr>
          <p:cNvPicPr>
            <a:picLocks noChangeAspect="1"/>
          </p:cNvPicPr>
          <p:nvPr/>
        </p:nvPicPr>
        <p:blipFill>
          <a:blip r:embed="rId4"/>
          <a:stretch>
            <a:fillRect/>
          </a:stretch>
        </p:blipFill>
        <p:spPr>
          <a:xfrm rot="10800000">
            <a:off x="-1" y="5867400"/>
            <a:ext cx="9144000" cy="990600"/>
          </a:xfrm>
          <a:prstGeom prst="rect">
            <a:avLst/>
          </a:prstGeom>
        </p:spPr>
      </p:pic>
    </p:spTree>
    <p:extLst>
      <p:ext uri="{BB962C8B-B14F-4D97-AF65-F5344CB8AC3E}">
        <p14:creationId xmlns:p14="http://schemas.microsoft.com/office/powerpoint/2010/main" val="87037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1371600" y="304800"/>
            <a:ext cx="6172200" cy="1096962"/>
          </a:xfrm>
        </p:spPr>
        <p:txBody>
          <a:bodyPr>
            <a:normAutofit/>
          </a:bodyPr>
          <a:lstStyle/>
          <a:p>
            <a:r>
              <a:rPr lang="en-US" sz="5000" b="1" dirty="0">
                <a:latin typeface="Arial" panose="020B0604020202020204" pitchFamily="34" charset="0"/>
                <a:cs typeface="Arial" panose="020B0604020202020204" pitchFamily="34" charset="0"/>
              </a:rPr>
              <a:t> Thank You!</a:t>
            </a:r>
          </a:p>
        </p:txBody>
      </p:sp>
      <p:sp>
        <p:nvSpPr>
          <p:cNvPr id="6" name="Content Placeholder 5">
            <a:extLst>
              <a:ext uri="{FF2B5EF4-FFF2-40B4-BE49-F238E27FC236}">
                <a16:creationId xmlns:a16="http://schemas.microsoft.com/office/drawing/2014/main" id="{E4BA96B5-BBD5-469D-B071-E8C70816318A}"/>
              </a:ext>
            </a:extLst>
          </p:cNvPr>
          <p:cNvSpPr>
            <a:spLocks noGrp="1"/>
          </p:cNvSpPr>
          <p:nvPr>
            <p:ph idx="1"/>
          </p:nvPr>
        </p:nvSpPr>
        <p:spPr>
          <a:xfrm>
            <a:off x="228600" y="1828800"/>
            <a:ext cx="3962400" cy="2133600"/>
          </a:xfrm>
        </p:spPr>
        <p:txBody>
          <a:bodyPr>
            <a:normAutofit/>
          </a:bodyPr>
          <a:lstStyle/>
          <a:p>
            <a:pPr marL="0" indent="0" algn="ctr">
              <a:spcBef>
                <a:spcPts val="0"/>
              </a:spcBef>
              <a:buNone/>
            </a:pPr>
            <a:r>
              <a:rPr lang="en-US" sz="2400" b="1" dirty="0">
                <a:latin typeface="Arial" panose="020B0604020202020204" pitchFamily="34" charset="0"/>
                <a:cs typeface="Arial" panose="020B0604020202020204" pitchFamily="34" charset="0"/>
              </a:rPr>
              <a:t>Liesl Ramos</a:t>
            </a:r>
            <a:endParaRPr lang="en-US" sz="2400" dirty="0">
              <a:latin typeface="Arial" panose="020B0604020202020204" pitchFamily="34" charset="0"/>
              <a:cs typeface="Arial" panose="020B0604020202020204" pitchFamily="34" charset="0"/>
            </a:endParaRPr>
          </a:p>
          <a:p>
            <a:pPr marL="0" indent="0" algn="ctr">
              <a:spcBef>
                <a:spcPts val="0"/>
              </a:spcBef>
              <a:buNone/>
            </a:pPr>
            <a:r>
              <a:rPr lang="en-US" sz="2400" dirty="0">
                <a:latin typeface="Arial" panose="020B0604020202020204" pitchFamily="34" charset="0"/>
                <a:cs typeface="Arial" panose="020B0604020202020204" pitchFamily="34" charset="0"/>
              </a:rPr>
              <a:t>Program Administrator State Office/Tallahassee </a:t>
            </a:r>
          </a:p>
          <a:p>
            <a:pPr marL="0" indent="0" algn="ctr">
              <a:spcBef>
                <a:spcPts val="0"/>
              </a:spcBef>
              <a:buNone/>
            </a:pPr>
            <a:r>
              <a:rPr lang="en-US" sz="2400" dirty="0">
                <a:latin typeface="Arial" panose="020B0604020202020204" pitchFamily="34" charset="0"/>
                <a:cs typeface="Arial" panose="020B0604020202020204" pitchFamily="34" charset="0"/>
              </a:rPr>
              <a:t>(850) 487-4842</a:t>
            </a:r>
          </a:p>
          <a:p>
            <a:pPr marL="0" indent="0" algn="ctr">
              <a:spcBef>
                <a:spcPts val="0"/>
              </a:spcBef>
              <a:buNone/>
            </a:pPr>
            <a:r>
              <a:rPr lang="en-US" sz="2400" dirty="0">
                <a:latin typeface="Arial" panose="020B0604020202020204" pitchFamily="34" charset="0"/>
                <a:cs typeface="Arial" panose="020B0604020202020204" pitchFamily="34" charset="0"/>
                <a:hlinkClick r:id="rId3"/>
              </a:rPr>
              <a:t>Liesl.Ramos@apdcares.org</a:t>
            </a:r>
            <a:endParaRPr lang="en-US" sz="2400" dirty="0">
              <a:latin typeface="Arial" panose="020B0604020202020204" pitchFamily="34" charset="0"/>
              <a:cs typeface="Arial" panose="020B0604020202020204" pitchFamily="34" charset="0"/>
            </a:endParaRPr>
          </a:p>
        </p:txBody>
      </p:sp>
      <p:sp>
        <p:nvSpPr>
          <p:cNvPr id="5" name="Content Placeholder 5">
            <a:extLst>
              <a:ext uri="{FF2B5EF4-FFF2-40B4-BE49-F238E27FC236}">
                <a16:creationId xmlns:a16="http://schemas.microsoft.com/office/drawing/2014/main" id="{9E0931C2-3C0B-4249-BC80-12B50A1D6799}"/>
              </a:ext>
            </a:extLst>
          </p:cNvPr>
          <p:cNvSpPr txBox="1">
            <a:spLocks/>
          </p:cNvSpPr>
          <p:nvPr/>
        </p:nvSpPr>
        <p:spPr>
          <a:xfrm>
            <a:off x="4495800" y="1752600"/>
            <a:ext cx="4343400" cy="2514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Font typeface="Arial" pitchFamily="34" charset="0"/>
              <a:buNone/>
            </a:pPr>
            <a:r>
              <a:rPr lang="en-US" sz="2400" b="1" dirty="0">
                <a:latin typeface="Arial" panose="020B0604020202020204" pitchFamily="34" charset="0"/>
                <a:cs typeface="Arial" panose="020B0604020202020204" pitchFamily="34" charset="0"/>
              </a:rPr>
              <a:t>Dr. Martha Mason, Psy.D.</a:t>
            </a:r>
            <a:endParaRPr lang="en-US" sz="2400" dirty="0">
              <a:latin typeface="Arial" panose="020B0604020202020204" pitchFamily="34" charset="0"/>
              <a:cs typeface="Arial" panose="020B0604020202020204" pitchFamily="34" charset="0"/>
            </a:endParaRPr>
          </a:p>
          <a:p>
            <a:pPr marL="0" indent="0" algn="ctr">
              <a:spcBef>
                <a:spcPts val="0"/>
              </a:spcBef>
              <a:buFont typeface="Arial" pitchFamily="34" charset="0"/>
              <a:buNone/>
            </a:pPr>
            <a:r>
              <a:rPr lang="en-US" sz="2400" dirty="0">
                <a:latin typeface="Arial" panose="020B0604020202020204" pitchFamily="34" charset="0"/>
                <a:cs typeface="Arial" panose="020B0604020202020204" pitchFamily="34" charset="0"/>
              </a:rPr>
              <a:t>Senior Clinical Psychologist Supervisor </a:t>
            </a:r>
          </a:p>
          <a:p>
            <a:pPr marL="0" indent="0" algn="ctr">
              <a:spcBef>
                <a:spcPts val="0"/>
              </a:spcBef>
              <a:buFont typeface="Arial" pitchFamily="34" charset="0"/>
              <a:buNone/>
            </a:pPr>
            <a:r>
              <a:rPr lang="en-US" sz="2400" dirty="0">
                <a:latin typeface="Arial" panose="020B0604020202020204" pitchFamily="34" charset="0"/>
                <a:cs typeface="Arial" panose="020B0604020202020204" pitchFamily="34" charset="0"/>
              </a:rPr>
              <a:t>State Office/Tallahassee</a:t>
            </a:r>
          </a:p>
          <a:p>
            <a:pPr marL="0" indent="0" algn="ctr">
              <a:spcBef>
                <a:spcPts val="0"/>
              </a:spcBef>
              <a:buFont typeface="Arial" pitchFamily="34" charset="0"/>
              <a:buNone/>
            </a:pPr>
            <a:r>
              <a:rPr lang="en-US" sz="2400" dirty="0">
                <a:latin typeface="Arial" panose="020B0604020202020204" pitchFamily="34" charset="0"/>
                <a:cs typeface="Arial" panose="020B0604020202020204" pitchFamily="34" charset="0"/>
              </a:rPr>
              <a:t>(850) 445-9301</a:t>
            </a:r>
          </a:p>
          <a:p>
            <a:pPr marL="0" indent="0" algn="ctr">
              <a:spcBef>
                <a:spcPts val="0"/>
              </a:spcBef>
              <a:buFont typeface="Arial" pitchFamily="34" charset="0"/>
              <a:buNone/>
            </a:pPr>
            <a:r>
              <a:rPr lang="en-US" sz="2400" dirty="0">
                <a:latin typeface="Arial" panose="020B0604020202020204" pitchFamily="34" charset="0"/>
                <a:cs typeface="Arial" panose="020B0604020202020204" pitchFamily="34" charset="0"/>
                <a:hlinkClick r:id="rId4"/>
              </a:rPr>
              <a:t>Martha.Mason@apdcares.org</a:t>
            </a:r>
            <a:endParaRPr lang="en-US" sz="24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866048F4-92FB-1F4C-AB5C-4FFFB3C142DF}"/>
              </a:ext>
            </a:extLst>
          </p:cNvPr>
          <p:cNvPicPr>
            <a:picLocks noChangeAspect="1"/>
          </p:cNvPicPr>
          <p:nvPr/>
        </p:nvPicPr>
        <p:blipFill>
          <a:blip r:embed="rId5"/>
          <a:stretch>
            <a:fillRect/>
          </a:stretch>
        </p:blipFill>
        <p:spPr>
          <a:xfrm rot="10800000">
            <a:off x="0" y="5867400"/>
            <a:ext cx="9144000" cy="990600"/>
          </a:xfrm>
          <a:prstGeom prst="rect">
            <a:avLst/>
          </a:prstGeom>
        </p:spPr>
      </p:pic>
      <p:sp>
        <p:nvSpPr>
          <p:cNvPr id="7" name="TextBox 6">
            <a:extLst>
              <a:ext uri="{FF2B5EF4-FFF2-40B4-BE49-F238E27FC236}">
                <a16:creationId xmlns:a16="http://schemas.microsoft.com/office/drawing/2014/main" id="{A5DDCB67-757A-C547-B4FA-FB10AF5655AA}"/>
              </a:ext>
            </a:extLst>
          </p:cNvPr>
          <p:cNvSpPr txBox="1"/>
          <p:nvPr/>
        </p:nvSpPr>
        <p:spPr>
          <a:xfrm>
            <a:off x="381000" y="4495800"/>
            <a:ext cx="8153400" cy="1200329"/>
          </a:xfrm>
          <a:prstGeom prst="rect">
            <a:avLst/>
          </a:prstGeom>
          <a:noFill/>
        </p:spPr>
        <p:txBody>
          <a:bodyPr wrap="square">
            <a:spAutoFit/>
          </a:bodyPr>
          <a:lstStyle/>
          <a:p>
            <a:pPr marL="0" indent="0" algn="ctr">
              <a:spcBef>
                <a:spcPts val="0"/>
              </a:spcBef>
              <a:buNone/>
            </a:pPr>
            <a:r>
              <a:rPr lang="en-US" sz="2400" dirty="0"/>
              <a:t>For additional information about APD, please call our State Office at  1-866-APD-CARES (1-866-273-2273) </a:t>
            </a:r>
            <a:br>
              <a:rPr lang="en-US" sz="2400" dirty="0"/>
            </a:br>
            <a:r>
              <a:rPr lang="en-US" sz="2400" dirty="0"/>
              <a:t>or visit our website at </a:t>
            </a:r>
            <a:r>
              <a:rPr lang="en-US" sz="2400" dirty="0">
                <a:hlinkClick r:id="rId6"/>
              </a:rPr>
              <a:t>www.apdcares.org</a:t>
            </a:r>
            <a:r>
              <a:rPr lang="en-US" sz="2400" dirty="0"/>
              <a:t>. </a:t>
            </a:r>
          </a:p>
        </p:txBody>
      </p:sp>
    </p:spTree>
    <p:extLst>
      <p:ext uri="{BB962C8B-B14F-4D97-AF65-F5344CB8AC3E}">
        <p14:creationId xmlns:p14="http://schemas.microsoft.com/office/powerpoint/2010/main" val="98344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200" y="1981200"/>
            <a:ext cx="8229600" cy="4408715"/>
          </a:xfrm>
        </p:spPr>
        <p:txBody>
          <a:bodyPr>
            <a:normAutofit/>
          </a:bodyPr>
          <a:lstStyle/>
          <a:p>
            <a:r>
              <a:rPr lang="en-US" sz="2800" dirty="0">
                <a:latin typeface="Arial" panose="020B0604020202020204" pitchFamily="34" charset="0"/>
                <a:cs typeface="Arial" panose="020B0604020202020204" pitchFamily="34" charset="0"/>
              </a:rPr>
              <a:t>An application may be accepted from:</a:t>
            </a:r>
          </a:p>
          <a:p>
            <a:pPr lvl="1"/>
            <a:r>
              <a:rPr lang="en-US" dirty="0">
                <a:latin typeface="Arial" panose="020B0604020202020204" pitchFamily="34" charset="0"/>
                <a:cs typeface="Arial" panose="020B0604020202020204" pitchFamily="34" charset="0"/>
              </a:rPr>
              <a:t>A parent or court-appointed guardian of a minor </a:t>
            </a:r>
          </a:p>
          <a:p>
            <a:pPr lvl="1"/>
            <a:r>
              <a:rPr lang="en-US" dirty="0">
                <a:latin typeface="Arial" panose="020B0604020202020204" pitchFamily="34" charset="0"/>
                <a:cs typeface="Arial" panose="020B0604020202020204" pitchFamily="34" charset="0"/>
              </a:rPr>
              <a:t>A legally competent adult</a:t>
            </a:r>
          </a:p>
          <a:p>
            <a:pPr lvl="1"/>
            <a:r>
              <a:rPr lang="en-US" dirty="0">
                <a:latin typeface="Arial" panose="020B0604020202020204" pitchFamily="34" charset="0"/>
                <a:cs typeface="Arial" panose="020B0604020202020204" pitchFamily="34" charset="0"/>
              </a:rPr>
              <a:t>An authorized legal representative</a:t>
            </a:r>
          </a:p>
          <a:p>
            <a:r>
              <a:rPr lang="en-US" sz="2800" dirty="0">
                <a:latin typeface="Arial" panose="020B0604020202020204" pitchFamily="34" charset="0"/>
                <a:cs typeface="Arial" panose="020B0604020202020204" pitchFamily="34" charset="0"/>
              </a:rPr>
              <a:t>If applicant is under 18 years of age, the legal representative must sign the application.</a:t>
            </a:r>
            <a:endParaRPr lang="en-US"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A6FE9E12-7C93-DC20-7F2C-E5AE51FB6327}"/>
              </a:ext>
            </a:extLst>
          </p:cNvPr>
          <p:cNvPicPr>
            <a:picLocks noChangeAspect="1"/>
          </p:cNvPicPr>
          <p:nvPr/>
        </p:nvPicPr>
        <p:blipFill>
          <a:blip r:embed="rId3"/>
          <a:stretch>
            <a:fillRect/>
          </a:stretch>
        </p:blipFill>
        <p:spPr>
          <a:xfrm rot="10800000">
            <a:off x="0" y="5638800"/>
            <a:ext cx="9144000" cy="1219200"/>
          </a:xfrm>
          <a:prstGeom prst="rect">
            <a:avLst/>
          </a:prstGeom>
        </p:spPr>
      </p:pic>
    </p:spTree>
    <p:extLst>
      <p:ext uri="{BB962C8B-B14F-4D97-AF65-F5344CB8AC3E}">
        <p14:creationId xmlns:p14="http://schemas.microsoft.com/office/powerpoint/2010/main" val="239131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4572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199" y="1981200"/>
            <a:ext cx="8229600" cy="3505200"/>
          </a:xfrm>
        </p:spPr>
        <p:txBody>
          <a:bodyPr>
            <a:normAutofit/>
          </a:bodyPr>
          <a:lstStyle/>
          <a:p>
            <a:r>
              <a:rPr lang="en-US" sz="2800" dirty="0">
                <a:latin typeface="Arial" panose="020B0604020202020204" pitchFamily="34" charset="0"/>
                <a:cs typeface="Arial" panose="020B0604020202020204" pitchFamily="34" charset="0"/>
              </a:rPr>
              <a:t>Applications should be submitted by mail or in person to the APD Regional Office in the applicant’s area.</a:t>
            </a:r>
          </a:p>
          <a:p>
            <a:r>
              <a:rPr lang="en-US" sz="2800" dirty="0">
                <a:latin typeface="Arial" panose="020B0604020202020204" pitchFamily="34" charset="0"/>
                <a:cs typeface="Arial" panose="020B0604020202020204" pitchFamily="34" charset="0"/>
              </a:rPr>
              <a:t>To find the Regional Office that serves your area, visit </a:t>
            </a:r>
            <a:r>
              <a:rPr lang="en-US" sz="2800" dirty="0">
                <a:latin typeface="Arial" panose="020B0604020202020204" pitchFamily="34" charset="0"/>
                <a:cs typeface="Arial" panose="020B0604020202020204" pitchFamily="34" charset="0"/>
                <a:hlinkClick r:id="rId3"/>
              </a:rPr>
              <a:t>https://apd.myflorida.com/region/</a:t>
            </a:r>
            <a:r>
              <a:rPr lang="en-US" sz="2800" dirty="0">
                <a:latin typeface="Arial" panose="020B0604020202020204" pitchFamily="34" charset="0"/>
                <a:cs typeface="Arial" panose="020B0604020202020204" pitchFamily="34" charset="0"/>
              </a:rPr>
              <a:t>. </a:t>
            </a:r>
          </a:p>
          <a:p>
            <a:pPr lvl="1"/>
            <a:endParaRPr lang="en-US"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4FB44D2E-111E-7563-7425-9D94AC5470EC}"/>
              </a:ext>
            </a:extLst>
          </p:cNvPr>
          <p:cNvPicPr>
            <a:picLocks noChangeAspect="1"/>
          </p:cNvPicPr>
          <p:nvPr/>
        </p:nvPicPr>
        <p:blipFill>
          <a:blip r:embed="rId4"/>
          <a:stretch>
            <a:fillRect/>
          </a:stretch>
        </p:blipFill>
        <p:spPr>
          <a:xfrm rot="10800000">
            <a:off x="-1" y="5486400"/>
            <a:ext cx="9144000" cy="1371600"/>
          </a:xfrm>
          <a:prstGeom prst="rect">
            <a:avLst/>
          </a:prstGeom>
        </p:spPr>
      </p:pic>
    </p:spTree>
    <p:extLst>
      <p:ext uri="{BB962C8B-B14F-4D97-AF65-F5344CB8AC3E}">
        <p14:creationId xmlns:p14="http://schemas.microsoft.com/office/powerpoint/2010/main" val="169154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6858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457200" y="2133600"/>
            <a:ext cx="8229600" cy="3200400"/>
          </a:xfrm>
        </p:spPr>
        <p:txBody>
          <a:bodyPr>
            <a:normAutofit/>
          </a:bodyPr>
          <a:lstStyle/>
          <a:p>
            <a:r>
              <a:rPr lang="en-US" sz="2800" dirty="0">
                <a:latin typeface="Arial" panose="020B0604020202020204" pitchFamily="34" charset="0"/>
                <a:cs typeface="Arial" panose="020B0604020202020204" pitchFamily="34" charset="0"/>
              </a:rPr>
              <a:t>Applicants 18 years of age or older must sign the application unless determined incapacitated by a court of law or the applicant has asked another person to exercise their rights in writing.</a:t>
            </a:r>
          </a:p>
          <a:p>
            <a:r>
              <a:rPr lang="en-US" sz="2800" dirty="0">
                <a:latin typeface="Arial" panose="020B0604020202020204" pitchFamily="34" charset="0"/>
                <a:cs typeface="Arial" panose="020B0604020202020204" pitchFamily="34" charset="0"/>
              </a:rPr>
              <a:t>An adult who is unable to sign may mark the signature line.  </a:t>
            </a:r>
          </a:p>
          <a:p>
            <a:pPr lvl="1"/>
            <a:endParaRPr lang="en-US"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2DED415-D5CD-0818-BF85-3318A7AFDBB6}"/>
              </a:ext>
            </a:extLst>
          </p:cNvPr>
          <p:cNvPicPr>
            <a:picLocks noChangeAspect="1"/>
          </p:cNvPicPr>
          <p:nvPr/>
        </p:nvPicPr>
        <p:blipFill>
          <a:blip r:embed="rId3"/>
          <a:stretch>
            <a:fillRect/>
          </a:stretch>
        </p:blipFill>
        <p:spPr>
          <a:xfrm rot="10800000">
            <a:off x="-1" y="5410200"/>
            <a:ext cx="9144000" cy="1447800"/>
          </a:xfrm>
          <a:prstGeom prst="rect">
            <a:avLst/>
          </a:prstGeom>
        </p:spPr>
      </p:pic>
    </p:spTree>
    <p:extLst>
      <p:ext uri="{BB962C8B-B14F-4D97-AF65-F5344CB8AC3E}">
        <p14:creationId xmlns:p14="http://schemas.microsoft.com/office/powerpoint/2010/main" val="1054352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5334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81000" y="1981200"/>
            <a:ext cx="8229600" cy="4408715"/>
          </a:xfrm>
        </p:spPr>
        <p:txBody>
          <a:bodyPr>
            <a:normAutofit/>
          </a:bodyPr>
          <a:lstStyle/>
          <a:p>
            <a:r>
              <a:rPr lang="en-US" sz="2800" dirty="0">
                <a:latin typeface="Arial" panose="020B0604020202020204" pitchFamily="34" charset="0"/>
                <a:cs typeface="Arial" panose="020B0604020202020204" pitchFamily="34" charset="0"/>
              </a:rPr>
              <a:t>Once a completed, signed, and dated application is received, the Regional Office will review to determine if additional information or evaluations are needed.</a:t>
            </a:r>
          </a:p>
          <a:p>
            <a:r>
              <a:rPr lang="en-US" sz="2800" dirty="0">
                <a:latin typeface="Arial" panose="020B0604020202020204" pitchFamily="34" charset="0"/>
                <a:cs typeface="Arial" panose="020B0604020202020204" pitchFamily="34" charset="0"/>
              </a:rPr>
              <a:t>The Regional Office will notify the applicant or legal representative in writing, detailing the need for additional information. </a:t>
            </a:r>
          </a:p>
          <a:p>
            <a:pPr lvl="1"/>
            <a:endParaRPr lang="en-US"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6BE4C4E5-8FBA-D75A-F197-0829CB9BFB86}"/>
              </a:ext>
            </a:extLst>
          </p:cNvPr>
          <p:cNvPicPr>
            <a:picLocks noChangeAspect="1"/>
          </p:cNvPicPr>
          <p:nvPr/>
        </p:nvPicPr>
        <p:blipFill>
          <a:blip r:embed="rId3"/>
          <a:stretch>
            <a:fillRect/>
          </a:stretch>
        </p:blipFill>
        <p:spPr>
          <a:xfrm rot="10800000">
            <a:off x="-1" y="5486400"/>
            <a:ext cx="9144000" cy="1371600"/>
          </a:xfrm>
          <a:prstGeom prst="rect">
            <a:avLst/>
          </a:prstGeom>
        </p:spPr>
      </p:pic>
    </p:spTree>
    <p:extLst>
      <p:ext uri="{BB962C8B-B14F-4D97-AF65-F5344CB8AC3E}">
        <p14:creationId xmlns:p14="http://schemas.microsoft.com/office/powerpoint/2010/main" val="191271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04800" y="1600200"/>
            <a:ext cx="8839200" cy="5029200"/>
          </a:xfrm>
        </p:spPr>
        <p:txBody>
          <a:bodyPr>
            <a:noAutofit/>
          </a:bodyPr>
          <a:lstStyle/>
          <a:p>
            <a:pPr marL="0" indent="0">
              <a:buNone/>
            </a:pPr>
            <a:r>
              <a:rPr lang="en-US" sz="2400" dirty="0">
                <a:latin typeface="Arial" panose="020B0604020202020204" pitchFamily="34" charset="0"/>
                <a:cs typeface="Arial" panose="020B0604020202020204" pitchFamily="34" charset="0"/>
              </a:rPr>
              <a:t>Examples of document types needed when applying for services to verify a diagnosis of a developmental disability:</a:t>
            </a:r>
          </a:p>
          <a:p>
            <a:pPr lvl="1"/>
            <a:r>
              <a:rPr lang="en-US" sz="2400" dirty="0">
                <a:latin typeface="Arial" panose="020B0604020202020204" pitchFamily="34" charset="0"/>
                <a:cs typeface="Arial" panose="020B0604020202020204" pitchFamily="34" charset="0"/>
              </a:rPr>
              <a:t>Standardized IQ tests</a:t>
            </a:r>
          </a:p>
          <a:p>
            <a:pPr lvl="1"/>
            <a:r>
              <a:rPr lang="en-US" sz="2400" dirty="0">
                <a:latin typeface="Arial" panose="020B0604020202020204" pitchFamily="34" charset="0"/>
                <a:cs typeface="Arial" panose="020B0604020202020204" pitchFamily="34" charset="0"/>
              </a:rPr>
              <a:t>Tests of adaptive functioning</a:t>
            </a:r>
          </a:p>
          <a:p>
            <a:pPr lvl="1"/>
            <a:r>
              <a:rPr lang="en-US" sz="2400" dirty="0">
                <a:latin typeface="Arial" panose="020B0604020202020204" pitchFamily="34" charset="0"/>
                <a:cs typeface="Arial" panose="020B0604020202020204" pitchFamily="34" charset="0"/>
              </a:rPr>
              <a:t>Diagnostic evaluations from licensed professionals (depending on the diagnosis)</a:t>
            </a:r>
          </a:p>
          <a:p>
            <a:pPr lvl="1"/>
            <a:r>
              <a:rPr lang="en-US" sz="2400" dirty="0">
                <a:latin typeface="Arial" panose="020B0604020202020204" pitchFamily="34" charset="0"/>
                <a:cs typeface="Arial" panose="020B0604020202020204" pitchFamily="34" charset="0"/>
              </a:rPr>
              <a:t>Documentation from a medical doctor or health care professional</a:t>
            </a:r>
          </a:p>
          <a:p>
            <a:pPr lvl="1"/>
            <a:r>
              <a:rPr lang="en-US" sz="2400" dirty="0">
                <a:latin typeface="Arial" panose="020B0604020202020204" pitchFamily="34" charset="0"/>
                <a:cs typeface="Arial" panose="020B0604020202020204" pitchFamily="34" charset="0"/>
              </a:rPr>
              <a:t>Genetic testing </a:t>
            </a:r>
          </a:p>
          <a:p>
            <a:pPr lvl="1"/>
            <a:r>
              <a:rPr lang="en-US" sz="2400" dirty="0">
                <a:latin typeface="Arial" panose="020B0604020202020204" pitchFamily="34" charset="0"/>
                <a:cs typeface="Arial" panose="020B0604020202020204" pitchFamily="34" charset="0"/>
              </a:rPr>
              <a:t>School records</a:t>
            </a:r>
          </a:p>
          <a:p>
            <a:pPr lvl="1"/>
            <a:r>
              <a:rPr lang="en-US" sz="2400" dirty="0">
                <a:latin typeface="Arial" panose="020B0604020202020204" pitchFamily="34" charset="0"/>
                <a:cs typeface="Arial" panose="020B0604020202020204" pitchFamily="34" charset="0"/>
              </a:rPr>
              <a:t>Psychological evaluations</a:t>
            </a:r>
          </a:p>
          <a:p>
            <a:endParaRPr lang="en-US" sz="24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77CDE36D-327E-877C-5655-89A1DB78FDAF}"/>
              </a:ext>
            </a:extLst>
          </p:cNvPr>
          <p:cNvPicPr>
            <a:picLocks noChangeAspect="1"/>
          </p:cNvPicPr>
          <p:nvPr/>
        </p:nvPicPr>
        <p:blipFill>
          <a:blip r:embed="rId3"/>
          <a:stretch>
            <a:fillRect/>
          </a:stretch>
        </p:blipFill>
        <p:spPr>
          <a:xfrm rot="10800000">
            <a:off x="-1" y="6172200"/>
            <a:ext cx="9144000" cy="685800"/>
          </a:xfrm>
          <a:prstGeom prst="rect">
            <a:avLst/>
          </a:prstGeom>
        </p:spPr>
      </p:pic>
    </p:spTree>
    <p:extLst>
      <p:ext uri="{BB962C8B-B14F-4D97-AF65-F5344CB8AC3E}">
        <p14:creationId xmlns:p14="http://schemas.microsoft.com/office/powerpoint/2010/main" val="3564361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5C66B-FAEF-4BC1-8C52-147DCECB5D77}"/>
              </a:ext>
            </a:extLst>
          </p:cNvPr>
          <p:cNvSpPr>
            <a:spLocks noGrp="1"/>
          </p:cNvSpPr>
          <p:nvPr>
            <p:ph type="title"/>
          </p:nvPr>
        </p:nvSpPr>
        <p:spPr>
          <a:xfrm>
            <a:off x="457200" y="533400"/>
            <a:ext cx="8229600" cy="1143000"/>
          </a:xfrm>
        </p:spPr>
        <p:txBody>
          <a:bodyPr>
            <a:normAutofit fontScale="90000"/>
          </a:bodyPr>
          <a:lstStyle/>
          <a:p>
            <a:r>
              <a:rPr lang="en-US" b="1" dirty="0">
                <a:latin typeface="Arial" panose="020B0604020202020204" pitchFamily="34" charset="0"/>
                <a:cs typeface="Arial" panose="020B0604020202020204" pitchFamily="34" charset="0"/>
              </a:rPr>
              <a:t>Application/Eligibility Determination Process</a:t>
            </a:r>
          </a:p>
        </p:txBody>
      </p:sp>
      <p:sp>
        <p:nvSpPr>
          <p:cNvPr id="4" name="Content Placeholder 3">
            <a:extLst>
              <a:ext uri="{FF2B5EF4-FFF2-40B4-BE49-F238E27FC236}">
                <a16:creationId xmlns:a16="http://schemas.microsoft.com/office/drawing/2014/main" id="{DB4E74A3-9FF1-4ECA-9D1A-0DCB2FE6EDFF}"/>
              </a:ext>
            </a:extLst>
          </p:cNvPr>
          <p:cNvSpPr>
            <a:spLocks noGrp="1"/>
          </p:cNvSpPr>
          <p:nvPr>
            <p:ph idx="1"/>
          </p:nvPr>
        </p:nvSpPr>
        <p:spPr>
          <a:xfrm>
            <a:off x="304800" y="2133600"/>
            <a:ext cx="8377646" cy="3352800"/>
          </a:xfrm>
        </p:spPr>
        <p:txBody>
          <a:bodyPr>
            <a:normAutofit lnSpcReduction="10000"/>
          </a:bodyPr>
          <a:lstStyle/>
          <a:p>
            <a:pPr marL="0" indent="0">
              <a:buNone/>
            </a:pPr>
            <a:r>
              <a:rPr lang="en-US" sz="2400" dirty="0">
                <a:latin typeface="Arial" panose="020B0604020202020204" pitchFamily="34" charset="0"/>
                <a:cs typeface="Arial" panose="020B0604020202020204" pitchFamily="34" charset="0"/>
              </a:rPr>
              <a:t>Examples of document types needed when applying for services to verify identity and Florida domicile:</a:t>
            </a:r>
          </a:p>
          <a:p>
            <a:pPr lvl="1"/>
            <a:r>
              <a:rPr lang="en-US" sz="2400" dirty="0">
                <a:latin typeface="Arial" panose="020B0604020202020204" pitchFamily="34" charset="0"/>
                <a:cs typeface="Arial" panose="020B0604020202020204" pitchFamily="34" charset="0"/>
              </a:rPr>
              <a:t>Birth certificate</a:t>
            </a:r>
          </a:p>
          <a:p>
            <a:pPr lvl="1"/>
            <a:r>
              <a:rPr lang="en-US" sz="2400" dirty="0">
                <a:latin typeface="Arial" panose="020B0604020202020204" pitchFamily="34" charset="0"/>
                <a:cs typeface="Arial" panose="020B0604020202020204" pitchFamily="34" charset="0"/>
              </a:rPr>
              <a:t>State driver’s license or state-issued ID card with photo</a:t>
            </a:r>
          </a:p>
          <a:p>
            <a:pPr lvl="1"/>
            <a:r>
              <a:rPr lang="en-US" sz="2400" dirty="0">
                <a:latin typeface="Arial" panose="020B0604020202020204" pitchFamily="34" charset="0"/>
                <a:cs typeface="Arial" panose="020B0604020202020204" pitchFamily="34" charset="0"/>
              </a:rPr>
              <a:t>A military dependent’s ID card</a:t>
            </a:r>
          </a:p>
          <a:p>
            <a:pPr lvl="1"/>
            <a:r>
              <a:rPr lang="en-US" sz="2400" dirty="0">
                <a:latin typeface="Arial" panose="020B0604020202020204" pitchFamily="34" charset="0"/>
                <a:cs typeface="Arial" panose="020B0604020202020204" pitchFamily="34" charset="0"/>
              </a:rPr>
              <a:t>The applicant’s original Social Security card</a:t>
            </a:r>
          </a:p>
          <a:p>
            <a:pPr lvl="1"/>
            <a:r>
              <a:rPr lang="en-US" sz="2400" dirty="0">
                <a:latin typeface="Arial" panose="020B0604020202020204" pitchFamily="34" charset="0"/>
                <a:cs typeface="Arial" panose="020B0604020202020204" pitchFamily="34" charset="0"/>
              </a:rPr>
              <a:t>Document(s) that verify status of non-USA born citizens/immigrants</a:t>
            </a:r>
          </a:p>
        </p:txBody>
      </p:sp>
      <p:pic>
        <p:nvPicPr>
          <p:cNvPr id="5" name="Picture 4">
            <a:extLst>
              <a:ext uri="{FF2B5EF4-FFF2-40B4-BE49-F238E27FC236}">
                <a16:creationId xmlns:a16="http://schemas.microsoft.com/office/drawing/2014/main" id="{1CE3606A-9D01-346D-E87E-A467763EE830}"/>
              </a:ext>
            </a:extLst>
          </p:cNvPr>
          <p:cNvPicPr>
            <a:picLocks noChangeAspect="1"/>
          </p:cNvPicPr>
          <p:nvPr/>
        </p:nvPicPr>
        <p:blipFill>
          <a:blip r:embed="rId3"/>
          <a:stretch>
            <a:fillRect/>
          </a:stretch>
        </p:blipFill>
        <p:spPr>
          <a:xfrm rot="10800000">
            <a:off x="-1" y="5638800"/>
            <a:ext cx="9144000" cy="1219200"/>
          </a:xfrm>
          <a:prstGeom prst="rect">
            <a:avLst/>
          </a:prstGeom>
        </p:spPr>
      </p:pic>
    </p:spTree>
    <p:extLst>
      <p:ext uri="{BB962C8B-B14F-4D97-AF65-F5344CB8AC3E}">
        <p14:creationId xmlns:p14="http://schemas.microsoft.com/office/powerpoint/2010/main" val="3969759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EF2052FDE9AA44695E3B09E9B0E31E6" ma:contentTypeVersion="17" ma:contentTypeDescription="Create a new document." ma:contentTypeScope="" ma:versionID="2015ebff74a9cfc06a85572c8bd90da5">
  <xsd:schema xmlns:xsd="http://www.w3.org/2001/XMLSchema" xmlns:xs="http://www.w3.org/2001/XMLSchema" xmlns:p="http://schemas.microsoft.com/office/2006/metadata/properties" xmlns:ns2="78e19b0d-3f7d-4e78-976e-bd0c5819ec2b" xmlns:ns3="797cecf4-4c3c-4863-b5de-211e64af0b8f" xmlns:ns4="41a64cbd-5328-4ad9-90cb-599cad3d7574" targetNamespace="http://schemas.microsoft.com/office/2006/metadata/properties" ma:root="true" ma:fieldsID="39396fa713b4b4a87ffc0fbd72240b25" ns2:_="" ns3:_="" ns4:_="">
    <xsd:import namespace="78e19b0d-3f7d-4e78-976e-bd0c5819ec2b"/>
    <xsd:import namespace="797cecf4-4c3c-4863-b5de-211e64af0b8f"/>
    <xsd:import namespace="41a64cbd-5328-4ad9-90cb-599cad3d757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4:TaxCatchAll" minOccurs="0"/>
                <xsd:element ref="ns3:MediaServiceLocation"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e19b0d-3f7d-4e78-976e-bd0c5819ec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97cecf4-4c3c-4863-b5de-211e64af0b8f"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cdc400-94fd-4773-aa10-1abab559a44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1a64cbd-5328-4ad9-90cb-599cad3d757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ca06dae3-9052-4012-bdf1-9ea67c2ccff9}" ma:internalName="TaxCatchAll" ma:showField="CatchAllData" ma:web="41a64cbd-5328-4ad9-90cb-599cad3d75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1a64cbd-5328-4ad9-90cb-599cad3d7574" xsi:nil="true"/>
    <lcf76f155ced4ddcb4097134ff3c332f xmlns="797cecf4-4c3c-4863-b5de-211e64af0b8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35B9E98-6423-407B-A1B1-F0239A0D320D}">
  <ds:schemaRefs>
    <ds:schemaRef ds:uri="http://schemas.microsoft.com/sharepoint/v3/contenttype/forms"/>
  </ds:schemaRefs>
</ds:datastoreItem>
</file>

<file path=customXml/itemProps2.xml><?xml version="1.0" encoding="utf-8"?>
<ds:datastoreItem xmlns:ds="http://schemas.openxmlformats.org/officeDocument/2006/customXml" ds:itemID="{462DE7D9-2DDC-4120-B767-7F3B201EE0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e19b0d-3f7d-4e78-976e-bd0c5819ec2b"/>
    <ds:schemaRef ds:uri="797cecf4-4c3c-4863-b5de-211e64af0b8f"/>
    <ds:schemaRef ds:uri="41a64cbd-5328-4ad9-90cb-599cad3d75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638835-E662-48EE-9ACD-0F75A36340A1}">
  <ds:schemaRefs>
    <ds:schemaRef ds:uri="78e19b0d-3f7d-4e78-976e-bd0c5819ec2b"/>
    <ds:schemaRef ds:uri="http://purl.org/dc/terms/"/>
    <ds:schemaRef ds:uri="http://schemas.microsoft.com/office/2006/metadata/properties"/>
    <ds:schemaRef ds:uri="http://schemas.microsoft.com/office/2006/documentManagement/types"/>
    <ds:schemaRef ds:uri="797cecf4-4c3c-4863-b5de-211e64af0b8f"/>
    <ds:schemaRef ds:uri="http://purl.org/dc/elements/1.1/"/>
    <ds:schemaRef ds:uri="41a64cbd-5328-4ad9-90cb-599cad3d7574"/>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5832</TotalTime>
  <Words>7355</Words>
  <Application>Microsoft Office PowerPoint</Application>
  <PresentationFormat>On-screen Show (4:3)</PresentationFormat>
  <Paragraphs>522</Paragraphs>
  <Slides>35</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CIDFont+F1</vt:lpstr>
      <vt:lpstr>CIDFont+F5</vt:lpstr>
      <vt:lpstr>Courier New</vt:lpstr>
      <vt:lpstr>Symbol</vt:lpstr>
      <vt:lpstr>Wingdings</vt:lpstr>
      <vt:lpstr>Office Theme</vt:lpstr>
      <vt:lpstr>Eligibility for Services with the Agency for Persons  with Disabilities</vt:lpstr>
      <vt:lpstr>Outline</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Application/Eligibility Determination Process</vt:lpstr>
      <vt:lpstr>Pre-enrollment  Priority Categories</vt:lpstr>
      <vt:lpstr>PowerPoint Presentation</vt:lpstr>
      <vt:lpstr>Pre-enrollment  Priority Categories</vt:lpstr>
      <vt:lpstr>Pre-enrollment  Priority Categories</vt:lpstr>
      <vt:lpstr>Pre-enrollment  Priority Categories</vt:lpstr>
      <vt:lpstr>iBudget Florida  Waiver Enrollment</vt:lpstr>
      <vt:lpstr>iBudget Florida  Waiver Services</vt:lpstr>
      <vt:lpstr>iBudget Florida  Waiver Services</vt:lpstr>
      <vt:lpstr>iBudget Florida Waiver Services</vt:lpstr>
      <vt:lpstr> Questions and Answers</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tharpek</dc:creator>
  <cp:lastModifiedBy>Crystal Crowell</cp:lastModifiedBy>
  <cp:revision>117</cp:revision>
  <cp:lastPrinted>2023-05-10T14:55:22Z</cp:lastPrinted>
  <dcterms:created xsi:type="dcterms:W3CDTF">2011-04-05T17:34:54Z</dcterms:created>
  <dcterms:modified xsi:type="dcterms:W3CDTF">2023-06-08T16:12:49Z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0x0101008EF2052FDE9AA44695E3B09E9B0E31E6</vt:lpwstr>
  </property>
  <property fmtid="{D5CDD505-2E9C-101B-9397-08002B2CF9AE}" pid="3" name="_dlc_DocIdItemGuid">
    <vt:lpwstr>12d44106-dd32-4f62-a92d-10662a6cf9aa</vt:lpwstr>
  </property>
  <property fmtid="{D5CDD505-2E9C-101B-9397-08002B2CF9AE}" pid="4" name="MediaServiceImageTags">
    <vt:lpwstr/>
  </property>
</Properties>
</file>